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62" r:id="rId5"/>
    <p:sldId id="264" r:id="rId6"/>
    <p:sldId id="260" r:id="rId7"/>
    <p:sldId id="263" r:id="rId8"/>
    <p:sldId id="261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86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0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51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4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0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67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1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GILDED AGE</a:t>
            </a:r>
            <a:br>
              <a:rPr lang="en-US" dirty="0" smtClean="0"/>
            </a:br>
            <a:r>
              <a:rPr lang="en-US" dirty="0" smtClean="0"/>
              <a:t>1870S-1890S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OR VILLAINS?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70993"/>
            <a:ext cx="7290055" cy="45383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Individually or with ONE partner, research one of the industrialists, and decide whether or not he is a robber baron or a captain of industry.</a:t>
            </a:r>
          </a:p>
          <a:p>
            <a:pPr lvl="1"/>
            <a:r>
              <a:rPr lang="en-US" sz="2000" dirty="0" smtClean="0"/>
              <a:t>After your research, answer the question: is he more good or more bad?</a:t>
            </a:r>
          </a:p>
          <a:p>
            <a:pPr lvl="1"/>
            <a:r>
              <a:rPr lang="en-US" sz="1800" dirty="0" smtClean="0"/>
              <a:t>This is subjective! What is “good” to you? Did he use his wealth well? Do his philanthropic efforts outweigh his corrupt practices?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400" dirty="0" smtClean="0"/>
              <a:t>Create a “wanted” or “praise” poster for your industrialist!</a:t>
            </a:r>
          </a:p>
          <a:p>
            <a:pPr lvl="1"/>
            <a:r>
              <a:rPr lang="en-US" sz="2000" dirty="0" smtClean="0"/>
              <a:t>Wanted: for being corrupt and terrible </a:t>
            </a:r>
          </a:p>
          <a:p>
            <a:pPr lvl="1"/>
            <a:r>
              <a:rPr lang="en-US" sz="2000" dirty="0" smtClean="0"/>
              <a:t>Praise: for being a wonderful human who gave back to society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Get in your groups </a:t>
            </a:r>
            <a:r>
              <a:rPr lang="en-US" sz="2400" dirty="0" smtClean="0"/>
              <a:t>now.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46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Tomorrow: we will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 rank them! Who is the best? Who is the worst?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98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CALL IT THE “GILDED AGE”?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gild·ed</a:t>
            </a:r>
            <a:r>
              <a:rPr lang="en-US" sz="3200" dirty="0"/>
              <a:t> </a:t>
            </a:r>
            <a:r>
              <a:rPr lang="en-US" sz="3200" dirty="0" smtClean="0"/>
              <a:t>ˈ</a:t>
            </a:r>
            <a:r>
              <a:rPr lang="en-US" sz="3200" dirty="0" err="1"/>
              <a:t>ɡildəd</a:t>
            </a:r>
            <a:r>
              <a:rPr lang="en-US" sz="3200" dirty="0"/>
              <a:t>/</a:t>
            </a:r>
          </a:p>
          <a:p>
            <a:r>
              <a:rPr lang="en-US" sz="3200" i="1" dirty="0"/>
              <a:t>adjective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covered thinly with gold leaf or gold </a:t>
            </a:r>
            <a:r>
              <a:rPr lang="en-US" sz="3200" dirty="0" smtClean="0"/>
              <a:t>paint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wealthy </a:t>
            </a:r>
            <a:r>
              <a:rPr lang="en-US" sz="3200" dirty="0"/>
              <a:t>and </a:t>
            </a:r>
            <a:r>
              <a:rPr lang="en-US" sz="3200" dirty="0" smtClean="0"/>
              <a:t>privileged</a:t>
            </a: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1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Wait… but I thought people were poor FACTORY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But the rich were *super* rich. Like. Super. Rich.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4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Captain of industry?</a:t>
            </a:r>
            <a:br>
              <a:rPr lang="en-US" dirty="0" smtClean="0"/>
            </a:br>
            <a:r>
              <a:rPr lang="en-US" dirty="0" smtClean="0"/>
              <a:t>Or robber baron?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Robber baron: a person who has become rich through ruthless and unscrupulous (not honest or fair) business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CORNELIUS VANDERBILT (1794-1877)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4154282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Controlled much of the shipping business in New York</a:t>
            </a:r>
          </a:p>
          <a:p>
            <a:r>
              <a:rPr lang="en-US" sz="2400" dirty="0" smtClean="0"/>
              <a:t>Connected New York to Chicago by rail</a:t>
            </a:r>
          </a:p>
          <a:p>
            <a:r>
              <a:rPr lang="en-US" sz="2400" dirty="0" smtClean="0"/>
              <a:t>Founded Vanderbilt University in Tennessee</a:t>
            </a:r>
            <a:endParaRPr lang="en-US" sz="2400" dirty="0"/>
          </a:p>
        </p:txBody>
      </p:sp>
      <p:pic>
        <p:nvPicPr>
          <p:cNvPr id="4" name="Picture 8" descr="prod_10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>
            <a:fillRect/>
          </a:stretch>
        </p:blipFill>
        <p:spPr bwMode="auto">
          <a:xfrm>
            <a:off x="5530065" y="1858206"/>
            <a:ext cx="31400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CARNEGIE (1835-1919)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4675575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Carnegie Steel Company (later became US Steel)</a:t>
            </a:r>
          </a:p>
          <a:p>
            <a:pPr lvl="1"/>
            <a:r>
              <a:rPr lang="en-US" sz="2000" dirty="0" smtClean="0"/>
              <a:t>Monopoly – controlled vertical and horizontal integration</a:t>
            </a:r>
          </a:p>
          <a:p>
            <a:r>
              <a:rPr lang="en-US" sz="2800" dirty="0" smtClean="0"/>
              <a:t>Inequality is inevitable and good</a:t>
            </a:r>
          </a:p>
          <a:p>
            <a:pPr lvl="1"/>
            <a:r>
              <a:rPr lang="en-US" sz="2000" dirty="0" smtClean="0"/>
              <a:t>Rich should take care of the poor</a:t>
            </a:r>
          </a:p>
          <a:p>
            <a:pPr lvl="1"/>
            <a:r>
              <a:rPr lang="en-US" sz="2000" dirty="0" smtClean="0"/>
              <a:t>“The Gospel of Wealth”</a:t>
            </a:r>
          </a:p>
          <a:p>
            <a:pPr lvl="1"/>
            <a:r>
              <a:rPr lang="en-US" sz="2000" dirty="0" smtClean="0"/>
              <a:t>Donated 90% of his wealth</a:t>
            </a:r>
            <a:endParaRPr lang="en-US" sz="2000" dirty="0"/>
          </a:p>
        </p:txBody>
      </p:sp>
      <p:pic>
        <p:nvPicPr>
          <p:cNvPr id="4" name="Picture 10" descr="prod_11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>
            <a:fillRect/>
          </a:stretch>
        </p:blipFill>
        <p:spPr bwMode="auto">
          <a:xfrm>
            <a:off x="5593934" y="1859422"/>
            <a:ext cx="33401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0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 GOULD (1836-1892)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76097"/>
            <a:ext cx="4256831" cy="44332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Bought large blocks of railroad stock, building the transcontinental railroad</a:t>
            </a:r>
          </a:p>
          <a:p>
            <a:r>
              <a:rPr lang="en-US" sz="2400" dirty="0" smtClean="0"/>
              <a:t>Purchased Western Union Telegraph after falsely reporting information about their credit in his newspaper, New York World</a:t>
            </a:r>
          </a:p>
          <a:p>
            <a:r>
              <a:rPr lang="en-US" sz="2400" dirty="0" smtClean="0"/>
              <a:t>Fortune estimated around $80 million, left most to family and trustees</a:t>
            </a:r>
            <a:endParaRPr lang="en-US" sz="2400" dirty="0"/>
          </a:p>
        </p:txBody>
      </p:sp>
      <p:pic>
        <p:nvPicPr>
          <p:cNvPr id="4" name="Picture 8" descr="prod_15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1"/>
          <a:stretch>
            <a:fillRect/>
          </a:stretch>
        </p:blipFill>
        <p:spPr bwMode="auto">
          <a:xfrm>
            <a:off x="5412337" y="1567441"/>
            <a:ext cx="32004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8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 MORGAN (1837-1913)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403464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Created US Steel – the world’s first billion-dollar corporation – in 1901.</a:t>
            </a:r>
          </a:p>
          <a:p>
            <a:r>
              <a:rPr lang="en-US" sz="2400" dirty="0" smtClean="0"/>
              <a:t>Big banker and financer</a:t>
            </a:r>
          </a:p>
          <a:p>
            <a:r>
              <a:rPr lang="en-US" sz="2400" dirty="0" smtClean="0"/>
              <a:t>In 1913, his estate was worth $80 million ($1.2 billion today)</a:t>
            </a:r>
            <a:endParaRPr lang="en-US" sz="2400" dirty="0"/>
          </a:p>
        </p:txBody>
      </p:sp>
      <p:pic>
        <p:nvPicPr>
          <p:cNvPr id="4" name="Picture 10" descr="JPMorgan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368" y="1737824"/>
            <a:ext cx="3294450" cy="45715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2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D. ROCKEFELLER (1839-1937)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3726992" cy="4023360"/>
          </a:xfrm>
        </p:spPr>
        <p:txBody>
          <a:bodyPr>
            <a:noAutofit/>
          </a:bodyPr>
          <a:lstStyle/>
          <a:p>
            <a:r>
              <a:rPr lang="en-US" sz="2400" dirty="0" smtClean="0"/>
              <a:t>Owned Standard Oil Company </a:t>
            </a:r>
          </a:p>
          <a:p>
            <a:r>
              <a:rPr lang="en-US" sz="2400" dirty="0" smtClean="0"/>
              <a:t>Controlled the oil industry through trusts </a:t>
            </a:r>
          </a:p>
          <a:p>
            <a:pPr lvl="1"/>
            <a:r>
              <a:rPr lang="en-US" sz="1800" dirty="0" smtClean="0"/>
              <a:t>Drove out competitors through selling his oil at a lower price</a:t>
            </a:r>
          </a:p>
          <a:p>
            <a:r>
              <a:rPr lang="en-US" sz="2400" dirty="0" smtClean="0"/>
              <a:t>Wealthiest human of the modern period – worth $336 billion</a:t>
            </a:r>
          </a:p>
          <a:p>
            <a:r>
              <a:rPr lang="en-US" sz="2400" dirty="0" smtClean="0"/>
              <a:t>Gave away about half of his wealth</a:t>
            </a:r>
            <a:endParaRPr lang="en-US" sz="2400" dirty="0"/>
          </a:p>
        </p:txBody>
      </p:sp>
      <p:pic>
        <p:nvPicPr>
          <p:cNvPr id="4" name="Picture 12" descr="prod_11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3" y="1929925"/>
            <a:ext cx="3810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683</TotalTime>
  <Words>373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THE GILDED AGE 1870S-1890S</vt:lpstr>
      <vt:lpstr>WHY CALL IT THE “GILDED AGE”?</vt:lpstr>
      <vt:lpstr>Wait… but I thought people were poor FACTORY WORKERS</vt:lpstr>
      <vt:lpstr>Captain of industry? Or robber baron?</vt:lpstr>
      <vt:lpstr>CORNELIUS VANDERBILT (1794-1877)</vt:lpstr>
      <vt:lpstr>ANDREW CARNEGIE (1835-1919)</vt:lpstr>
      <vt:lpstr>JAY GOULD (1836-1892)</vt:lpstr>
      <vt:lpstr>JP MORGAN (1837-1913)</vt:lpstr>
      <vt:lpstr>JOHN D. ROCKEFELLER (1839-1937)</vt:lpstr>
      <vt:lpstr>HEROES OR VILLAINS?</vt:lpstr>
      <vt:lpstr>Tomorrow: we will present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GILDED AGE 1870S-1890S</dc:title>
  <dc:creator>Pool, Emily</dc:creator>
  <cp:lastModifiedBy>Pool, Emily</cp:lastModifiedBy>
  <cp:revision>11</cp:revision>
  <dcterms:created xsi:type="dcterms:W3CDTF">2017-11-03T15:18:12Z</dcterms:created>
  <dcterms:modified xsi:type="dcterms:W3CDTF">2019-09-24T23:38:15Z</dcterms:modified>
</cp:coreProperties>
</file>