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ol, Emily" initials="PE" lastIdx="1" clrIdx="0">
    <p:extLst>
      <p:ext uri="{19B8F6BF-5375-455C-9EA6-DF929625EA0E}">
        <p15:presenceInfo xmlns:p15="http://schemas.microsoft.com/office/powerpoint/2012/main" userId="Pool, Emil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9" autoAdjust="0"/>
    <p:restoredTop sz="94660"/>
  </p:normalViewPr>
  <p:slideViewPr>
    <p:cSldViewPr snapToGrid="0">
      <p:cViewPr varScale="1">
        <p:scale>
          <a:sx n="72" d="100"/>
          <a:sy n="72" d="100"/>
        </p:scale>
        <p:origin x="27"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8-20T19:22:40.054" idx="1">
    <p:pos x="727" y="2078"/>
    <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88DE84-CEB4-4FBD-9C25-540194560601}" type="datetimeFigureOut">
              <a:rPr lang="en-US" smtClean="0"/>
              <a:t>8/9/2019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AFD4C2-7680-4DE1-AB63-7B71B6991407}" type="slidenum">
              <a:rPr lang="en-US" smtClean="0"/>
              <a:t>‹#›</a:t>
            </a:fld>
            <a:endParaRPr lang="en-US"/>
          </a:p>
        </p:txBody>
      </p:sp>
    </p:spTree>
    <p:extLst>
      <p:ext uri="{BB962C8B-B14F-4D97-AF65-F5344CB8AC3E}">
        <p14:creationId xmlns:p14="http://schemas.microsoft.com/office/powerpoint/2010/main" val="2178030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Civil War notes</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822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It represents an actual scene from the war in which a Union officer, Brigadier General Francis Channing Barlow (1834–1896) captured several Confederate officers on June 21, 1864. The background depicts the battlefield at Petersburg, Virginia. </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Civil War notes</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598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 people have been enslaved for 100s of years. What’s going to happen now that they’re free? Who is going to like</a:t>
            </a:r>
            <a:r>
              <a:rPr lang="en-US" baseline="0" dirty="0" smtClean="0"/>
              <a:t> this? What might people try to do??</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Civil War notes</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9552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 people have been enslaved for 100s of years. What’s going to happen now that they’re free? Who is going to like</a:t>
            </a:r>
            <a:r>
              <a:rPr lang="en-US" baseline="0" dirty="0" smtClean="0"/>
              <a:t> this? What might people try to do??</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Civil War notes</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232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Groups</a:t>
            </a:r>
            <a:r>
              <a:rPr lang="en-US" baseline="0" dirty="0" smtClean="0"/>
              <a:t> of 5. </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Civil War notes</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7494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during the Redeemer phase - after congressional reconstruction when whites started to take back the south)</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Civil War notes</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1332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reconstruction ended in 1877, when Hayes was elected president after he promised to remove military troops from the south (they were the only things protecting blacks and enforcing some kind laws)</a:t>
            </a:r>
          </a:p>
          <a:p>
            <a:r>
              <a:rPr lang="en-US" dirty="0" smtClean="0"/>
              <a:t>- Then, 1877-1954: Jim Crow era - segregation, poll tax, literacy tests</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Civil War notes</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0884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Black Codes – hand</a:t>
            </a:r>
            <a:r>
              <a:rPr lang="en-US" baseline="0" dirty="0" smtClean="0"/>
              <a:t> out worksheet</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Civil War notes</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66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KKK formed to put fear into freedmen in the south - lots of lynching and scare tactics - slowly, all states started shifting from Republican control to the Democratic party. Due to job restrictions, most slaves ended up farming again. that leads into sharecropping</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Civil War notes</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2551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NAACP: National</a:t>
            </a:r>
            <a:r>
              <a:rPr lang="en-US" baseline="0" dirty="0" smtClean="0"/>
              <a:t> Association for the Advancement of Colored People</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Civil War notes</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820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NAACP: National</a:t>
            </a:r>
            <a:r>
              <a:rPr lang="en-US" baseline="0" dirty="0" smtClean="0"/>
              <a:t> Association for the Advancement of Colored People</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Civil War notes</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5677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Causes-</a:t>
            </a:r>
            <a:r>
              <a:rPr lang="en-US" baseline="0" dirty="0" smtClean="0"/>
              <a:t> secession, conflict between north and south, slavery, state’s rights</a:t>
            </a:r>
            <a:endParaRPr lang="en-US" dirty="0" smtClean="0"/>
          </a:p>
          <a:p>
            <a:r>
              <a:rPr lang="en-US" dirty="0" smtClean="0"/>
              <a:t>North: more food, industry,</a:t>
            </a:r>
            <a:r>
              <a:rPr lang="en-US" baseline="0" dirty="0" smtClean="0"/>
              <a:t> people, railroads, Lincoln</a:t>
            </a:r>
          </a:p>
          <a:p>
            <a:r>
              <a:rPr lang="en-US" baseline="0" dirty="0" smtClean="0"/>
              <a:t>South: military generals, incredible motivation </a:t>
            </a:r>
          </a:p>
        </p:txBody>
      </p:sp>
      <p:sp>
        <p:nvSpPr>
          <p:cNvPr id="5" name="Header Placeholder 4"/>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Civil War notes</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0213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Proslaver</a:t>
            </a:r>
            <a:r>
              <a:rPr lang="en-US" baseline="0" dirty="0" err="1" smtClean="0"/>
              <a:t>s</a:t>
            </a:r>
            <a:r>
              <a:rPr lang="en-US" baseline="0" dirty="0" smtClean="0"/>
              <a:t> and </a:t>
            </a:r>
            <a:r>
              <a:rPr lang="en-US" baseline="0" dirty="0" err="1" smtClean="0"/>
              <a:t>antislavers</a:t>
            </a:r>
            <a:r>
              <a:rPr lang="en-US" baseline="0" dirty="0" smtClean="0"/>
              <a:t> flooded to Kansas to duke it out – there was a ton of fighting. Called “bleeding Kansas.” Both Kansas and Nebraska ended up entering the union as free states </a:t>
            </a:r>
            <a:endParaRPr lang="en-US" dirty="0"/>
          </a:p>
        </p:txBody>
      </p:sp>
      <p:sp>
        <p:nvSpPr>
          <p:cNvPr id="5" name="Header Placeholder 4"/>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Civil War notes</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3619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then present!</a:t>
            </a:r>
            <a:endParaRPr lang="en-US" dirty="0"/>
          </a:p>
        </p:txBody>
      </p:sp>
      <p:sp>
        <p:nvSpPr>
          <p:cNvPr id="5" name="Header Placeholder 4"/>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Civil War notes</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241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then present!</a:t>
            </a:r>
            <a:endParaRPr lang="en-US" dirty="0"/>
          </a:p>
        </p:txBody>
      </p:sp>
      <p:sp>
        <p:nvSpPr>
          <p:cNvPr id="5" name="Header Placeholder 4"/>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Civil War notes</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99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Groups</a:t>
            </a:r>
            <a:r>
              <a:rPr lang="en-US" baseline="0" dirty="0" smtClean="0"/>
              <a:t> of three. Read through the letter together (one at a time) –Venn diagram – similarities, differences between all three </a:t>
            </a:r>
            <a:endParaRPr lang="en-US" dirty="0"/>
          </a:p>
        </p:txBody>
      </p:sp>
      <p:sp>
        <p:nvSpPr>
          <p:cNvPr id="5" name="Header Placeholder 4"/>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Civil War notes</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5451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Groups</a:t>
            </a:r>
            <a:r>
              <a:rPr lang="en-US" baseline="0" dirty="0" smtClean="0"/>
              <a:t> of three. Read through the letter together (one at a time) – white union soldier, white confederate soldier, black union soldier.</a:t>
            </a:r>
          </a:p>
          <a:p>
            <a:r>
              <a:rPr lang="en-US" baseline="0" dirty="0" smtClean="0"/>
              <a:t>Venn diagram – similarities, differences between all three </a:t>
            </a:r>
            <a:endParaRPr lang="en-US" dirty="0"/>
          </a:p>
        </p:txBody>
      </p:sp>
      <p:sp>
        <p:nvSpPr>
          <p:cNvPr id="5" name="Header Placeholder 4"/>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Civil War notes</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4718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does that mean for the south? </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Civil War notes</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6352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750,000 deaths in the CV</a:t>
            </a:r>
            <a:r>
              <a:rPr lang="en-US" baseline="0" dirty="0" smtClean="0"/>
              <a:t> – that means on average 504 people died per day. 2.5% of the population (which, if today that happened, would be 7 million). Most people died not from bullet wounds, but from infections -2/3 of deaths were from disease. </a:t>
            </a:r>
            <a:r>
              <a:rPr lang="en-US" baseline="0" dirty="0" err="1" smtClean="0"/>
              <a:t>Anaesthesia</a:t>
            </a:r>
            <a:r>
              <a:rPr lang="en-US" baseline="0" dirty="0" smtClean="0"/>
              <a:t> was developed during this time. </a:t>
            </a:r>
            <a:r>
              <a:rPr lang="en-US" dirty="0" smtClean="0"/>
              <a:t>Slave children</a:t>
            </a:r>
            <a:r>
              <a:rPr lang="en-US" baseline="0" dirty="0" smtClean="0"/>
              <a:t> found in NC attic; 54</a:t>
            </a:r>
            <a:r>
              <a:rPr lang="en-US" baseline="30000" dirty="0" smtClean="0"/>
              <a:t>th</a:t>
            </a:r>
            <a:r>
              <a:rPr lang="en-US" baseline="0" dirty="0" smtClean="0"/>
              <a:t> regiment – what now?</a:t>
            </a:r>
            <a:endParaRPr lang="en-US" dirty="0"/>
          </a:p>
        </p:txBody>
      </p:sp>
      <p:sp>
        <p:nvSpPr>
          <p:cNvPr id="5" name="Header Placeholder 4"/>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Civil War notes</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6266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1CDBD7F-F6A6-4755-A8A6-2C5B2652F95A}"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144B1-9F84-44CB-8083-51CCB175390A}" type="slidenum">
              <a:rPr lang="en-US" smtClean="0"/>
              <a:t>‹#›</a:t>
            </a:fld>
            <a:endParaRPr lang="en-US"/>
          </a:p>
        </p:txBody>
      </p:sp>
    </p:spTree>
    <p:extLst>
      <p:ext uri="{BB962C8B-B14F-4D97-AF65-F5344CB8AC3E}">
        <p14:creationId xmlns:p14="http://schemas.microsoft.com/office/powerpoint/2010/main" val="718502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CDBD7F-F6A6-4755-A8A6-2C5B2652F95A}"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144B1-9F84-44CB-8083-51CCB175390A}" type="slidenum">
              <a:rPr lang="en-US" smtClean="0"/>
              <a:t>‹#›</a:t>
            </a:fld>
            <a:endParaRPr lang="en-US"/>
          </a:p>
        </p:txBody>
      </p:sp>
    </p:spTree>
    <p:extLst>
      <p:ext uri="{BB962C8B-B14F-4D97-AF65-F5344CB8AC3E}">
        <p14:creationId xmlns:p14="http://schemas.microsoft.com/office/powerpoint/2010/main" val="2033611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CDBD7F-F6A6-4755-A8A6-2C5B2652F95A}"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144B1-9F84-44CB-8083-51CCB175390A}" type="slidenum">
              <a:rPr lang="en-US" smtClean="0"/>
              <a:t>‹#›</a:t>
            </a:fld>
            <a:endParaRPr lang="en-US"/>
          </a:p>
        </p:txBody>
      </p:sp>
    </p:spTree>
    <p:extLst>
      <p:ext uri="{BB962C8B-B14F-4D97-AF65-F5344CB8AC3E}">
        <p14:creationId xmlns:p14="http://schemas.microsoft.com/office/powerpoint/2010/main" val="883452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CDBD7F-F6A6-4755-A8A6-2C5B2652F95A}"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144B1-9F84-44CB-8083-51CCB175390A}" type="slidenum">
              <a:rPr lang="en-US" smtClean="0"/>
              <a:t>‹#›</a:t>
            </a:fld>
            <a:endParaRPr lang="en-US"/>
          </a:p>
        </p:txBody>
      </p:sp>
    </p:spTree>
    <p:extLst>
      <p:ext uri="{BB962C8B-B14F-4D97-AF65-F5344CB8AC3E}">
        <p14:creationId xmlns:p14="http://schemas.microsoft.com/office/powerpoint/2010/main" val="305976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1CDBD7F-F6A6-4755-A8A6-2C5B2652F95A}"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144B1-9F84-44CB-8083-51CCB175390A}" type="slidenum">
              <a:rPr lang="en-US" smtClean="0"/>
              <a:t>‹#›</a:t>
            </a:fld>
            <a:endParaRPr lang="en-US"/>
          </a:p>
        </p:txBody>
      </p:sp>
    </p:spTree>
    <p:extLst>
      <p:ext uri="{BB962C8B-B14F-4D97-AF65-F5344CB8AC3E}">
        <p14:creationId xmlns:p14="http://schemas.microsoft.com/office/powerpoint/2010/main" val="408699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1CDBD7F-F6A6-4755-A8A6-2C5B2652F95A}"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144B1-9F84-44CB-8083-51CCB175390A}" type="slidenum">
              <a:rPr lang="en-US" smtClean="0"/>
              <a:t>‹#›</a:t>
            </a:fld>
            <a:endParaRPr lang="en-US"/>
          </a:p>
        </p:txBody>
      </p:sp>
    </p:spTree>
    <p:extLst>
      <p:ext uri="{BB962C8B-B14F-4D97-AF65-F5344CB8AC3E}">
        <p14:creationId xmlns:p14="http://schemas.microsoft.com/office/powerpoint/2010/main" val="49055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CDBD7F-F6A6-4755-A8A6-2C5B2652F95A}"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4144B1-9F84-44CB-8083-51CCB175390A}" type="slidenum">
              <a:rPr lang="en-US" smtClean="0"/>
              <a:t>‹#›</a:t>
            </a:fld>
            <a:endParaRPr lang="en-US"/>
          </a:p>
        </p:txBody>
      </p:sp>
    </p:spTree>
    <p:extLst>
      <p:ext uri="{BB962C8B-B14F-4D97-AF65-F5344CB8AC3E}">
        <p14:creationId xmlns:p14="http://schemas.microsoft.com/office/powerpoint/2010/main" val="240237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CDBD7F-F6A6-4755-A8A6-2C5B2652F95A}"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4144B1-9F84-44CB-8083-51CCB175390A}" type="slidenum">
              <a:rPr lang="en-US" smtClean="0"/>
              <a:t>‹#›</a:t>
            </a:fld>
            <a:endParaRPr lang="en-US"/>
          </a:p>
        </p:txBody>
      </p:sp>
    </p:spTree>
    <p:extLst>
      <p:ext uri="{BB962C8B-B14F-4D97-AF65-F5344CB8AC3E}">
        <p14:creationId xmlns:p14="http://schemas.microsoft.com/office/powerpoint/2010/main" val="3122246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CDBD7F-F6A6-4755-A8A6-2C5B2652F95A}"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4144B1-9F84-44CB-8083-51CCB175390A}" type="slidenum">
              <a:rPr lang="en-US" smtClean="0"/>
              <a:t>‹#›</a:t>
            </a:fld>
            <a:endParaRPr lang="en-US"/>
          </a:p>
        </p:txBody>
      </p:sp>
    </p:spTree>
    <p:extLst>
      <p:ext uri="{BB962C8B-B14F-4D97-AF65-F5344CB8AC3E}">
        <p14:creationId xmlns:p14="http://schemas.microsoft.com/office/powerpoint/2010/main" val="2367691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1CDBD7F-F6A6-4755-A8A6-2C5B2652F95A}"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144B1-9F84-44CB-8083-51CCB175390A}" type="slidenum">
              <a:rPr lang="en-US" smtClean="0"/>
              <a:t>‹#›</a:t>
            </a:fld>
            <a:endParaRPr lang="en-US"/>
          </a:p>
        </p:txBody>
      </p:sp>
    </p:spTree>
    <p:extLst>
      <p:ext uri="{BB962C8B-B14F-4D97-AF65-F5344CB8AC3E}">
        <p14:creationId xmlns:p14="http://schemas.microsoft.com/office/powerpoint/2010/main" val="1005540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1CDBD7F-F6A6-4755-A8A6-2C5B2652F95A}"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144B1-9F84-44CB-8083-51CCB175390A}" type="slidenum">
              <a:rPr lang="en-US" smtClean="0"/>
              <a:t>‹#›</a:t>
            </a:fld>
            <a:endParaRPr lang="en-US"/>
          </a:p>
        </p:txBody>
      </p:sp>
    </p:spTree>
    <p:extLst>
      <p:ext uri="{BB962C8B-B14F-4D97-AF65-F5344CB8AC3E}">
        <p14:creationId xmlns:p14="http://schemas.microsoft.com/office/powerpoint/2010/main" val="56166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8000"/>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CDBD7F-F6A6-4755-A8A6-2C5B2652F95A}" type="datetimeFigureOut">
              <a:rPr lang="en-US" smtClean="0"/>
              <a:t>8/9/2019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144B1-9F84-44CB-8083-51CCB175390A}" type="slidenum">
              <a:rPr lang="en-US" smtClean="0"/>
              <a:t>‹#›</a:t>
            </a:fld>
            <a:endParaRPr lang="en-US"/>
          </a:p>
        </p:txBody>
      </p:sp>
    </p:spTree>
    <p:extLst>
      <p:ext uri="{BB962C8B-B14F-4D97-AF65-F5344CB8AC3E}">
        <p14:creationId xmlns:p14="http://schemas.microsoft.com/office/powerpoint/2010/main" val="2439271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gif"/><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2465733" cy="1325563"/>
          </a:xfrm>
          <a:solidFill>
            <a:schemeClr val="bg1">
              <a:alpha val="37000"/>
            </a:schemeClr>
          </a:solidFill>
        </p:spPr>
        <p:txBody>
          <a:bodyPr/>
          <a:lstStyle/>
          <a:p>
            <a:r>
              <a:rPr lang="en-US" dirty="0" smtClean="0"/>
              <a:t>AGENDA</a:t>
            </a:r>
            <a:endParaRPr lang="en-US" dirty="0"/>
          </a:p>
        </p:txBody>
      </p:sp>
      <p:sp>
        <p:nvSpPr>
          <p:cNvPr id="3" name="Content Placeholder 2"/>
          <p:cNvSpPr>
            <a:spLocks noGrp="1"/>
          </p:cNvSpPr>
          <p:nvPr>
            <p:ph idx="1"/>
          </p:nvPr>
        </p:nvSpPr>
        <p:spPr>
          <a:xfrm>
            <a:off x="628650" y="1825625"/>
            <a:ext cx="2465733" cy="4351338"/>
          </a:xfrm>
          <a:solidFill>
            <a:schemeClr val="bg1">
              <a:alpha val="68000"/>
            </a:schemeClr>
          </a:solidFill>
        </p:spPr>
        <p:txBody>
          <a:bodyPr>
            <a:normAutofit/>
          </a:bodyPr>
          <a:lstStyle/>
          <a:p>
            <a:r>
              <a:rPr lang="en-US" dirty="0" smtClean="0"/>
              <a:t>Warm up: HIPP</a:t>
            </a:r>
            <a:r>
              <a:rPr lang="en-US" dirty="0"/>
              <a:t> </a:t>
            </a:r>
            <a:r>
              <a:rPr lang="en-US" dirty="0" smtClean="0"/>
              <a:t>practice</a:t>
            </a:r>
          </a:p>
          <a:p>
            <a:endParaRPr lang="en-US" dirty="0"/>
          </a:p>
          <a:p>
            <a:r>
              <a:rPr lang="en-US" dirty="0" smtClean="0"/>
              <a:t>Lesson: causes of the Civil War</a:t>
            </a:r>
          </a:p>
          <a:p>
            <a:endParaRPr lang="en-US" dirty="0"/>
          </a:p>
          <a:p>
            <a:r>
              <a:rPr lang="en-US" dirty="0" smtClean="0"/>
              <a:t>Homework: none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5266" y="1"/>
            <a:ext cx="3431136" cy="343113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163787" y="3770967"/>
            <a:ext cx="3320041" cy="2640382"/>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17168" r="-8767" b="7033"/>
          <a:stretch/>
        </p:blipFill>
        <p:spPr>
          <a:xfrm>
            <a:off x="6503618" y="1"/>
            <a:ext cx="2862573" cy="3431136"/>
          </a:xfrm>
          <a:prstGeom prst="rect">
            <a:avLst/>
          </a:prstGeom>
        </p:spPr>
      </p:pic>
      <p:sp>
        <p:nvSpPr>
          <p:cNvPr id="8" name="Content Placeholder 2"/>
          <p:cNvSpPr txBox="1">
            <a:spLocks/>
          </p:cNvSpPr>
          <p:nvPr/>
        </p:nvSpPr>
        <p:spPr>
          <a:xfrm>
            <a:off x="3641575" y="3580526"/>
            <a:ext cx="2465733" cy="3021264"/>
          </a:xfrm>
          <a:prstGeom prst="rect">
            <a:avLst/>
          </a:prstGeom>
          <a:solidFill>
            <a:schemeClr val="bg1">
              <a:alpha val="68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Things I did this weekend:</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Shaved my cat</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Climbed Mt. Huron</a:t>
            </a:r>
          </a:p>
        </p:txBody>
      </p:sp>
    </p:spTree>
    <p:extLst>
      <p:ext uri="{BB962C8B-B14F-4D97-AF65-F5344CB8AC3E}">
        <p14:creationId xmlns:p14="http://schemas.microsoft.com/office/powerpoint/2010/main" val="2653051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37000"/>
            </a:schemeClr>
          </a:solidFill>
        </p:spPr>
        <p:txBody>
          <a:bodyPr/>
          <a:lstStyle/>
          <a:p>
            <a:r>
              <a:rPr lang="en-US" dirty="0" smtClean="0"/>
              <a:t>CAUSES OF THE CIVIL WAR:</a:t>
            </a:r>
            <a:br>
              <a:rPr lang="en-US" dirty="0" smtClean="0"/>
            </a:br>
            <a:r>
              <a:rPr lang="en-US" b="1" dirty="0" smtClean="0">
                <a:solidFill>
                  <a:schemeClr val="accent2"/>
                </a:solidFill>
              </a:rPr>
              <a:t>STATES’ RIGHTS</a:t>
            </a:r>
            <a:endParaRPr lang="en-US" b="1" dirty="0">
              <a:solidFill>
                <a:schemeClr val="accent2"/>
              </a:solidFill>
            </a:endParaRPr>
          </a:p>
        </p:txBody>
      </p:sp>
      <p:sp>
        <p:nvSpPr>
          <p:cNvPr id="3" name="Content Placeholder 2"/>
          <p:cNvSpPr>
            <a:spLocks noGrp="1"/>
          </p:cNvSpPr>
          <p:nvPr>
            <p:ph sz="half" idx="1"/>
          </p:nvPr>
        </p:nvSpPr>
        <p:spPr>
          <a:xfrm>
            <a:off x="628650" y="1825625"/>
            <a:ext cx="3495726" cy="4351338"/>
          </a:xfrm>
          <a:solidFill>
            <a:schemeClr val="bg1">
              <a:alpha val="68000"/>
            </a:schemeClr>
          </a:solidFill>
        </p:spPr>
        <p:txBody>
          <a:bodyPr>
            <a:normAutofit/>
          </a:bodyPr>
          <a:lstStyle/>
          <a:p>
            <a:pPr marL="0" indent="0">
              <a:buNone/>
            </a:pPr>
            <a:r>
              <a:rPr lang="en-US" dirty="0" smtClean="0"/>
              <a:t>or</a:t>
            </a:r>
            <a:r>
              <a:rPr lang="en-US" dirty="0" smtClean="0"/>
              <a:t>, </a:t>
            </a:r>
            <a:r>
              <a:rPr lang="en-US" b="1" i="1" dirty="0" smtClean="0">
                <a:solidFill>
                  <a:schemeClr val="accent2"/>
                </a:solidFill>
              </a:rPr>
              <a:t>hey Washington, don’t </a:t>
            </a:r>
            <a:r>
              <a:rPr lang="en-US" b="1" i="1" dirty="0" smtClean="0">
                <a:solidFill>
                  <a:schemeClr val="accent2"/>
                </a:solidFill>
              </a:rPr>
              <a:t>tell me what to do!</a:t>
            </a:r>
          </a:p>
          <a:p>
            <a:pPr marL="285750" indent="-285750"/>
            <a:r>
              <a:rPr lang="en-US" dirty="0" smtClean="0"/>
              <a:t>Supported </a:t>
            </a:r>
            <a:r>
              <a:rPr lang="en-US" dirty="0"/>
              <a:t>by Southerners – fear federal government will take away slaves</a:t>
            </a:r>
          </a:p>
          <a:p>
            <a:pPr marL="285750" indent="-285750"/>
            <a:r>
              <a:rPr lang="en-US" dirty="0"/>
              <a:t>North recognized the authority of the national government</a:t>
            </a:r>
          </a:p>
          <a:p>
            <a:pPr marL="0" indent="0">
              <a:buNone/>
            </a:pPr>
            <a:endParaRPr lang="en-US" dirty="0"/>
          </a:p>
        </p:txBody>
      </p:sp>
      <p:sp>
        <p:nvSpPr>
          <p:cNvPr id="4" name="Content Placeholder 3"/>
          <p:cNvSpPr>
            <a:spLocks noGrp="1"/>
          </p:cNvSpPr>
          <p:nvPr>
            <p:ph sz="half" idx="2"/>
          </p:nvPr>
        </p:nvSpPr>
        <p:spPr/>
        <p:txBody>
          <a:bodyPr/>
          <a:lstStyle/>
          <a:p>
            <a:endParaRPr lang="en-US"/>
          </a:p>
        </p:txBody>
      </p:sp>
      <p:pic>
        <p:nvPicPr>
          <p:cNvPr id="7" name="Picture Placeholder 4" descr="imgres.jpg"/>
          <p:cNvPicPr>
            <a:picLocks noChangeAspect="1"/>
          </p:cNvPicPr>
          <p:nvPr/>
        </p:nvPicPr>
        <p:blipFill>
          <a:blip r:embed="rId2">
            <a:extLst>
              <a:ext uri="{28A0092B-C50C-407E-A947-70E740481C1C}">
                <a14:useLocalDpi xmlns:a14="http://schemas.microsoft.com/office/drawing/2010/main" val="0"/>
              </a:ext>
            </a:extLst>
          </a:blip>
          <a:srcRect t="-16753" b="-16753"/>
          <a:stretch>
            <a:fillRect/>
          </a:stretch>
        </p:blipFill>
        <p:spPr>
          <a:xfrm>
            <a:off x="4390974" y="1438000"/>
            <a:ext cx="4629150" cy="4873625"/>
          </a:xfrm>
          <a:prstGeom prst="rect">
            <a:avLst/>
          </a:prstGeom>
        </p:spPr>
      </p:pic>
    </p:spTree>
    <p:extLst>
      <p:ext uri="{BB962C8B-B14F-4D97-AF65-F5344CB8AC3E}">
        <p14:creationId xmlns:p14="http://schemas.microsoft.com/office/powerpoint/2010/main" val="1685981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37000"/>
            </a:schemeClr>
          </a:solidFill>
        </p:spPr>
        <p:txBody>
          <a:bodyPr/>
          <a:lstStyle/>
          <a:p>
            <a:r>
              <a:rPr lang="en-US" dirty="0" smtClean="0"/>
              <a:t>CAUSES OF THE CIVIL WAR:</a:t>
            </a:r>
            <a:br>
              <a:rPr lang="en-US" dirty="0" smtClean="0"/>
            </a:br>
            <a:r>
              <a:rPr lang="en-US" b="1" dirty="0" smtClean="0">
                <a:solidFill>
                  <a:schemeClr val="accent2"/>
                </a:solidFill>
              </a:rPr>
              <a:t>ELECTION OF 1860</a:t>
            </a:r>
            <a:endParaRPr lang="en-US" b="1" dirty="0">
              <a:solidFill>
                <a:schemeClr val="accent2"/>
              </a:solidFill>
            </a:endParaRPr>
          </a:p>
        </p:txBody>
      </p:sp>
      <p:sp>
        <p:nvSpPr>
          <p:cNvPr id="3" name="Content Placeholder 2"/>
          <p:cNvSpPr>
            <a:spLocks noGrp="1"/>
          </p:cNvSpPr>
          <p:nvPr>
            <p:ph sz="half" idx="1"/>
          </p:nvPr>
        </p:nvSpPr>
        <p:spPr>
          <a:xfrm>
            <a:off x="628650" y="1825625"/>
            <a:ext cx="3495726" cy="4351338"/>
          </a:xfrm>
          <a:solidFill>
            <a:schemeClr val="bg1">
              <a:alpha val="68000"/>
            </a:schemeClr>
          </a:solidFill>
        </p:spPr>
        <p:txBody>
          <a:bodyPr>
            <a:noAutofit/>
          </a:bodyPr>
          <a:lstStyle/>
          <a:p>
            <a:r>
              <a:rPr lang="en-US" sz="2000" dirty="0" smtClean="0">
                <a:latin typeface="Verdana" panose="020B0604030504040204" pitchFamily="34" charset="0"/>
                <a:ea typeface="Verdana" panose="020B0604030504040204" pitchFamily="34" charset="0"/>
                <a:cs typeface="Verdana" panose="020B0604030504040204" pitchFamily="34" charset="0"/>
              </a:rPr>
              <a:t>Republican </a:t>
            </a:r>
            <a:r>
              <a:rPr lang="en-US" sz="2000" dirty="0">
                <a:latin typeface="Verdana" panose="020B0604030504040204" pitchFamily="34" charset="0"/>
                <a:ea typeface="Verdana" panose="020B0604030504040204" pitchFamily="34" charset="0"/>
                <a:cs typeface="Verdana" panose="020B0604030504040204" pitchFamily="34" charset="0"/>
              </a:rPr>
              <a:t>Party nominates Abraham </a:t>
            </a:r>
            <a:r>
              <a:rPr lang="en-US" sz="2000" dirty="0" smtClean="0">
                <a:latin typeface="Verdana" panose="020B0604030504040204" pitchFamily="34" charset="0"/>
                <a:ea typeface="Verdana" panose="020B0604030504040204" pitchFamily="34" charset="0"/>
                <a:cs typeface="Verdana" panose="020B0604030504040204" pitchFamily="34" charset="0"/>
              </a:rPr>
              <a:t>Lincoln</a:t>
            </a:r>
          </a:p>
          <a:p>
            <a:pPr lvl="1"/>
            <a:r>
              <a:rPr lang="en-US" sz="1800" dirty="0" smtClean="0">
                <a:latin typeface="Verdana" panose="020B0604030504040204" pitchFamily="34" charset="0"/>
                <a:ea typeface="Verdana" panose="020B0604030504040204" pitchFamily="34" charset="0"/>
                <a:cs typeface="Verdana" panose="020B0604030504040204" pitchFamily="34" charset="0"/>
              </a:rPr>
              <a:t>Opposed </a:t>
            </a:r>
            <a:r>
              <a:rPr lang="en-US" sz="1800" dirty="0">
                <a:latin typeface="Verdana" panose="020B0604030504040204" pitchFamily="34" charset="0"/>
                <a:ea typeface="Verdana" panose="020B0604030504040204" pitchFamily="34" charset="0"/>
                <a:cs typeface="Verdana" panose="020B0604030504040204" pitchFamily="34" charset="0"/>
              </a:rPr>
              <a:t>expansion of slavery into territories</a:t>
            </a:r>
          </a:p>
          <a:p>
            <a:pPr marL="285750" indent="-285750"/>
            <a:r>
              <a:rPr lang="en-US" sz="2000" dirty="0">
                <a:latin typeface="Verdana" panose="020B0604030504040204" pitchFamily="34" charset="0"/>
                <a:ea typeface="Verdana" panose="020B0604030504040204" pitchFamily="34" charset="0"/>
                <a:cs typeface="Verdana" panose="020B0604030504040204" pitchFamily="34" charset="0"/>
              </a:rPr>
              <a:t>Democrat Party supported rights of Southerners to take slaves into </a:t>
            </a:r>
            <a:r>
              <a:rPr lang="en-US" sz="2000" dirty="0" smtClean="0">
                <a:latin typeface="Verdana" panose="020B0604030504040204" pitchFamily="34" charset="0"/>
                <a:ea typeface="Verdana" panose="020B0604030504040204" pitchFamily="34" charset="0"/>
                <a:cs typeface="Verdana" panose="020B0604030504040204" pitchFamily="34" charset="0"/>
              </a:rPr>
              <a:t>territories</a:t>
            </a:r>
          </a:p>
          <a:p>
            <a:pPr marL="742950" lvl="1" indent="-285750"/>
            <a:r>
              <a:rPr lang="en-US" sz="1800" dirty="0" smtClean="0">
                <a:latin typeface="Verdana" panose="020B0604030504040204" pitchFamily="34" charset="0"/>
                <a:ea typeface="Verdana" panose="020B0604030504040204" pitchFamily="34" charset="0"/>
                <a:cs typeface="Verdana" panose="020B0604030504040204" pitchFamily="34" charset="0"/>
              </a:rPr>
              <a:t>Southerners </a:t>
            </a:r>
            <a:r>
              <a:rPr lang="en-US" sz="1800" dirty="0">
                <a:latin typeface="Verdana" panose="020B0604030504040204" pitchFamily="34" charset="0"/>
                <a:ea typeface="Verdana" panose="020B0604030504040204" pitchFamily="34" charset="0"/>
                <a:cs typeface="Verdana" panose="020B0604030504040204" pitchFamily="34" charset="0"/>
              </a:rPr>
              <a:t>feared they would lose power in </a:t>
            </a:r>
            <a:r>
              <a:rPr lang="en-US" sz="1800" dirty="0" smtClean="0">
                <a:latin typeface="Verdana" panose="020B0604030504040204" pitchFamily="34" charset="0"/>
                <a:ea typeface="Verdana" panose="020B0604030504040204" pitchFamily="34" charset="0"/>
                <a:cs typeface="Verdana" panose="020B0604030504040204" pitchFamily="34" charset="0"/>
              </a:rPr>
              <a:t>government</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sp>
        <p:nvSpPr>
          <p:cNvPr id="4" name="Content Placeholder 3"/>
          <p:cNvSpPr>
            <a:spLocks noGrp="1"/>
          </p:cNvSpPr>
          <p:nvPr>
            <p:ph sz="half" idx="2"/>
          </p:nvPr>
        </p:nvSpPr>
        <p:spPr/>
        <p:txBody>
          <a:bodyPr/>
          <a:lstStyle/>
          <a:p>
            <a:endParaRPr lang="en-US"/>
          </a:p>
        </p:txBody>
      </p:sp>
      <p:pic>
        <p:nvPicPr>
          <p:cNvPr id="6" name="Picture Placeholder 4" descr="images.jpg"/>
          <p:cNvPicPr>
            <a:picLocks noChangeAspect="1"/>
          </p:cNvPicPr>
          <p:nvPr/>
        </p:nvPicPr>
        <p:blipFill>
          <a:blip r:embed="rId2">
            <a:extLst>
              <a:ext uri="{28A0092B-C50C-407E-A947-70E740481C1C}">
                <a14:useLocalDpi xmlns:a14="http://schemas.microsoft.com/office/drawing/2010/main" val="0"/>
              </a:ext>
            </a:extLst>
          </a:blip>
          <a:srcRect t="-22849" b="-22849"/>
          <a:stretch>
            <a:fillRect/>
          </a:stretch>
        </p:blipFill>
        <p:spPr>
          <a:xfrm>
            <a:off x="4337964" y="1464504"/>
            <a:ext cx="4629150" cy="4873625"/>
          </a:xfrm>
          <a:prstGeom prst="rect">
            <a:avLst/>
          </a:prstGeom>
        </p:spPr>
      </p:pic>
    </p:spTree>
    <p:extLst>
      <p:ext uri="{BB962C8B-B14F-4D97-AF65-F5344CB8AC3E}">
        <p14:creationId xmlns:p14="http://schemas.microsoft.com/office/powerpoint/2010/main" val="1319670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37000"/>
            </a:schemeClr>
          </a:solidFill>
        </p:spPr>
        <p:txBody>
          <a:bodyPr/>
          <a:lstStyle/>
          <a:p>
            <a:r>
              <a:rPr lang="en-US" dirty="0" smtClean="0"/>
              <a:t>CAUSES OF THE CIVIL WAR:</a:t>
            </a:r>
            <a:br>
              <a:rPr lang="en-US" dirty="0" smtClean="0"/>
            </a:br>
            <a:r>
              <a:rPr lang="en-US" b="1" dirty="0" smtClean="0">
                <a:solidFill>
                  <a:schemeClr val="accent2"/>
                </a:solidFill>
              </a:rPr>
              <a:t>SECESSION</a:t>
            </a:r>
            <a:endParaRPr lang="en-US" b="1" dirty="0">
              <a:solidFill>
                <a:schemeClr val="accent2"/>
              </a:solidFill>
            </a:endParaRPr>
          </a:p>
        </p:txBody>
      </p:sp>
      <p:sp>
        <p:nvSpPr>
          <p:cNvPr id="3" name="Content Placeholder 2"/>
          <p:cNvSpPr>
            <a:spLocks noGrp="1"/>
          </p:cNvSpPr>
          <p:nvPr>
            <p:ph sz="half" idx="1"/>
          </p:nvPr>
        </p:nvSpPr>
        <p:spPr>
          <a:xfrm>
            <a:off x="628650" y="1825625"/>
            <a:ext cx="3495726" cy="4351338"/>
          </a:xfrm>
          <a:solidFill>
            <a:schemeClr val="bg1">
              <a:alpha val="68000"/>
            </a:schemeClr>
          </a:solidFill>
        </p:spPr>
        <p:txBody>
          <a:bodyPr>
            <a:noAutofit/>
          </a:bodyPr>
          <a:lstStyle/>
          <a:p>
            <a:pPr marL="0" indent="0">
              <a:buNone/>
            </a:pPr>
            <a:r>
              <a:rPr lang="en-US" sz="2400" dirty="0" smtClean="0">
                <a:latin typeface="Verdana" panose="020B0604030504040204" pitchFamily="34" charset="0"/>
                <a:ea typeface="Verdana" panose="020B0604030504040204" pitchFamily="34" charset="0"/>
                <a:cs typeface="Verdana" panose="020B0604030504040204" pitchFamily="34" charset="0"/>
              </a:rPr>
              <a:t>or</a:t>
            </a:r>
            <a:r>
              <a:rPr lang="en-US" sz="2400" dirty="0" smtClean="0">
                <a:latin typeface="Verdana" panose="020B0604030504040204" pitchFamily="34" charset="0"/>
                <a:ea typeface="Verdana" panose="020B0604030504040204" pitchFamily="34" charset="0"/>
                <a:cs typeface="Verdana" panose="020B0604030504040204" pitchFamily="34" charset="0"/>
              </a:rPr>
              <a:t>, </a:t>
            </a:r>
            <a:r>
              <a:rPr lang="en-US" sz="2400" b="1" i="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the break up</a:t>
            </a:r>
          </a:p>
          <a:p>
            <a:pPr marL="285750" indent="-285750"/>
            <a:r>
              <a:rPr lang="en-US" sz="2400" dirty="0" smtClean="0">
                <a:latin typeface="Verdana" panose="020B0604030504040204" pitchFamily="34" charset="0"/>
                <a:ea typeface="Verdana" panose="020B0604030504040204" pitchFamily="34" charset="0"/>
                <a:cs typeface="Verdana" panose="020B0604030504040204" pitchFamily="34" charset="0"/>
              </a:rPr>
              <a:t>11 </a:t>
            </a:r>
            <a:r>
              <a:rPr lang="en-US" sz="2400" dirty="0">
                <a:latin typeface="Verdana" panose="020B0604030504040204" pitchFamily="34" charset="0"/>
                <a:ea typeface="Verdana" panose="020B0604030504040204" pitchFamily="34" charset="0"/>
                <a:cs typeface="Verdana" panose="020B0604030504040204" pitchFamily="34" charset="0"/>
              </a:rPr>
              <a:t>Southern states seceded from the Union</a:t>
            </a:r>
          </a:p>
          <a:p>
            <a:pPr marL="285750" indent="-285750"/>
            <a:r>
              <a:rPr lang="en-US" sz="2400" dirty="0">
                <a:latin typeface="Verdana" panose="020B0604030504040204" pitchFamily="34" charset="0"/>
                <a:ea typeface="Verdana" panose="020B0604030504040204" pitchFamily="34" charset="0"/>
                <a:cs typeface="Verdana" panose="020B0604030504040204" pitchFamily="34" charset="0"/>
              </a:rPr>
              <a:t>Claim they are protecting states’ </a:t>
            </a:r>
            <a:r>
              <a:rPr lang="en-US" sz="2400" dirty="0" smtClean="0">
                <a:latin typeface="Verdana" panose="020B0604030504040204" pitchFamily="34" charset="0"/>
                <a:ea typeface="Verdana" panose="020B0604030504040204" pitchFamily="34" charset="0"/>
                <a:cs typeface="Verdana" panose="020B0604030504040204" pitchFamily="34" charset="0"/>
              </a:rPr>
              <a:t>rights</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4" name="Content Placeholder 3"/>
          <p:cNvSpPr>
            <a:spLocks noGrp="1"/>
          </p:cNvSpPr>
          <p:nvPr>
            <p:ph sz="half" idx="2"/>
          </p:nvPr>
        </p:nvSpPr>
        <p:spPr/>
        <p:txBody>
          <a:bodyPr/>
          <a:lstStyle/>
          <a:p>
            <a:endParaRPr lang="en-US"/>
          </a:p>
        </p:txBody>
      </p:sp>
      <p:pic>
        <p:nvPicPr>
          <p:cNvPr id="7" name="Picture Placeholder 4" descr="6340866_orig.jpg"/>
          <p:cNvPicPr>
            <a:picLocks noChangeAspect="1"/>
          </p:cNvPicPr>
          <p:nvPr/>
        </p:nvPicPr>
        <p:blipFill>
          <a:blip r:embed="rId2">
            <a:extLst>
              <a:ext uri="{28A0092B-C50C-407E-A947-70E740481C1C}">
                <a14:useLocalDpi xmlns:a14="http://schemas.microsoft.com/office/drawing/2010/main" val="0"/>
              </a:ext>
            </a:extLst>
          </a:blip>
          <a:srcRect t="-23794" b="-23794"/>
          <a:stretch>
            <a:fillRect/>
          </a:stretch>
        </p:blipFill>
        <p:spPr>
          <a:xfrm>
            <a:off x="4257675" y="1497635"/>
            <a:ext cx="4629150" cy="4873625"/>
          </a:xfrm>
          <a:prstGeom prst="rect">
            <a:avLst/>
          </a:prstGeom>
        </p:spPr>
      </p:pic>
    </p:spTree>
    <p:extLst>
      <p:ext uri="{BB962C8B-B14F-4D97-AF65-F5344CB8AC3E}">
        <p14:creationId xmlns:p14="http://schemas.microsoft.com/office/powerpoint/2010/main" val="2925807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37000"/>
            </a:schemeClr>
          </a:solidFill>
        </p:spPr>
        <p:txBody>
          <a:bodyPr>
            <a:normAutofit fontScale="90000"/>
          </a:bodyPr>
          <a:lstStyle/>
          <a:p>
            <a:r>
              <a:rPr lang="en-US" dirty="0" smtClean="0"/>
              <a:t>CAUSES OF THE CIVIL WAR: INTERPRETING POLITICAL CARTOONS</a:t>
            </a:r>
            <a:endParaRPr lang="en-US" dirty="0"/>
          </a:p>
        </p:txBody>
      </p:sp>
      <p:sp>
        <p:nvSpPr>
          <p:cNvPr id="3" name="Content Placeholder 2"/>
          <p:cNvSpPr>
            <a:spLocks noGrp="1"/>
          </p:cNvSpPr>
          <p:nvPr>
            <p:ph idx="1"/>
          </p:nvPr>
        </p:nvSpPr>
        <p:spPr>
          <a:xfrm>
            <a:off x="628650" y="1825624"/>
            <a:ext cx="2353089" cy="4681501"/>
          </a:xfrm>
          <a:solidFill>
            <a:schemeClr val="bg1">
              <a:alpha val="68000"/>
            </a:schemeClr>
          </a:solidFill>
        </p:spPr>
        <p:txBody>
          <a:bodyPr>
            <a:normAutofit fontScale="92500" lnSpcReduction="10000"/>
          </a:bodyPr>
          <a:lstStyle/>
          <a:p>
            <a:r>
              <a:rPr lang="en-US" dirty="0" smtClean="0"/>
              <a:t>Political cartoons often used hyperbole and symbolism to satirize (make fun of) society. They often convey commentary on politics, social issues, and current events.</a:t>
            </a:r>
          </a:p>
        </p:txBody>
      </p:sp>
      <p:pic>
        <p:nvPicPr>
          <p:cNvPr id="2050" name="Picture 2" descr="https://civilwarsisters.files.wordpress.com/2014/12/trueiss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118499"/>
            <a:ext cx="6096000" cy="409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813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37000"/>
            </a:schemeClr>
          </a:solidFill>
        </p:spPr>
        <p:txBody>
          <a:bodyPr/>
          <a:lstStyle/>
          <a:p>
            <a:r>
              <a:rPr lang="en-US" dirty="0" smtClean="0"/>
              <a:t>CAUSES OF THE CIVIL WAR</a:t>
            </a:r>
            <a:endParaRPr lang="en-US" dirty="0"/>
          </a:p>
        </p:txBody>
      </p:sp>
      <p:sp>
        <p:nvSpPr>
          <p:cNvPr id="3" name="Content Placeholder 2"/>
          <p:cNvSpPr>
            <a:spLocks noGrp="1"/>
          </p:cNvSpPr>
          <p:nvPr>
            <p:ph idx="1"/>
          </p:nvPr>
        </p:nvSpPr>
        <p:spPr>
          <a:xfrm>
            <a:off x="628650" y="1825624"/>
            <a:ext cx="5041995" cy="4681501"/>
          </a:xfrm>
          <a:solidFill>
            <a:schemeClr val="bg1">
              <a:alpha val="68000"/>
            </a:schemeClr>
          </a:solidFill>
        </p:spPr>
        <p:txBody>
          <a:bodyPr>
            <a:normAutofit lnSpcReduction="10000"/>
          </a:bodyPr>
          <a:lstStyle/>
          <a:p>
            <a:r>
              <a:rPr lang="en-US" dirty="0" smtClean="0"/>
              <a:t>HIPP your political cartoon/image</a:t>
            </a:r>
          </a:p>
          <a:p>
            <a:pPr lvl="1"/>
            <a:r>
              <a:rPr lang="en-US" b="1" dirty="0" smtClean="0"/>
              <a:t>H</a:t>
            </a:r>
            <a:r>
              <a:rPr lang="en-US" dirty="0" smtClean="0"/>
              <a:t>istorical context</a:t>
            </a:r>
          </a:p>
          <a:p>
            <a:pPr lvl="2"/>
            <a:r>
              <a:rPr lang="en-US" dirty="0" smtClean="0"/>
              <a:t>What’s going on in the world?</a:t>
            </a:r>
          </a:p>
          <a:p>
            <a:pPr lvl="1"/>
            <a:r>
              <a:rPr lang="en-US" b="1" dirty="0" smtClean="0"/>
              <a:t>I</a:t>
            </a:r>
            <a:r>
              <a:rPr lang="en-US" dirty="0" smtClean="0"/>
              <a:t>ntended Audience </a:t>
            </a:r>
          </a:p>
          <a:p>
            <a:pPr lvl="2"/>
            <a:r>
              <a:rPr lang="en-US" dirty="0" smtClean="0"/>
              <a:t>To whom is the document targeted, and how might that affect what is being said and how it’s being said?</a:t>
            </a:r>
          </a:p>
          <a:p>
            <a:pPr lvl="1"/>
            <a:r>
              <a:rPr lang="en-US" b="1" dirty="0" smtClean="0"/>
              <a:t>P</a:t>
            </a:r>
            <a:r>
              <a:rPr lang="en-US" dirty="0" smtClean="0"/>
              <a:t>urpose </a:t>
            </a:r>
          </a:p>
          <a:p>
            <a:pPr lvl="2"/>
            <a:r>
              <a:rPr lang="en-US" dirty="0" smtClean="0"/>
              <a:t>What’s the point? Summarize it.</a:t>
            </a:r>
          </a:p>
          <a:p>
            <a:pPr lvl="1"/>
            <a:r>
              <a:rPr lang="en-US" b="1" dirty="0" smtClean="0"/>
              <a:t>P</a:t>
            </a:r>
            <a:r>
              <a:rPr lang="en-US" dirty="0" smtClean="0"/>
              <a:t>oint of view/perspective</a:t>
            </a:r>
          </a:p>
          <a:p>
            <a:pPr lvl="2"/>
            <a:r>
              <a:rPr lang="en-US" dirty="0" smtClean="0"/>
              <a:t>Does the author have any biases? What are they? How might that affect what is being said and how it’s being said?</a:t>
            </a:r>
          </a:p>
        </p:txBody>
      </p:sp>
      <p:sp>
        <p:nvSpPr>
          <p:cNvPr id="4" name="TextBox 3"/>
          <p:cNvSpPr txBox="1"/>
          <p:nvPr/>
        </p:nvSpPr>
        <p:spPr>
          <a:xfrm>
            <a:off x="5854889" y="1798144"/>
            <a:ext cx="3054082" cy="4093428"/>
          </a:xfrm>
          <a:prstGeom prst="rect">
            <a:avLst/>
          </a:prstGeom>
          <a:solidFill>
            <a:schemeClr val="accent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Other guiding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What people or objects are shown?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What, if any, words do you see?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Why were those words chosen?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What symbols are present?</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What do they represent?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What is the picture about?</a:t>
            </a:r>
          </a:p>
        </p:txBody>
      </p:sp>
    </p:spTree>
    <p:extLst>
      <p:ext uri="{BB962C8B-B14F-4D97-AF65-F5344CB8AC3E}">
        <p14:creationId xmlns:p14="http://schemas.microsoft.com/office/powerpoint/2010/main" val="4117689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37000"/>
            </a:schemeClr>
          </a:solidFill>
        </p:spPr>
        <p:txBody>
          <a:bodyPr/>
          <a:lstStyle/>
          <a:p>
            <a:r>
              <a:rPr lang="en-US" dirty="0" smtClean="0"/>
              <a:t>CAUSES OF THE CIVIL WAR</a:t>
            </a:r>
            <a:endParaRPr lang="en-US" dirty="0"/>
          </a:p>
        </p:txBody>
      </p:sp>
      <p:sp>
        <p:nvSpPr>
          <p:cNvPr id="3" name="Content Placeholder 2"/>
          <p:cNvSpPr>
            <a:spLocks noGrp="1"/>
          </p:cNvSpPr>
          <p:nvPr>
            <p:ph idx="1"/>
          </p:nvPr>
        </p:nvSpPr>
        <p:spPr>
          <a:xfrm>
            <a:off x="628650" y="1825624"/>
            <a:ext cx="7886700" cy="4681501"/>
          </a:xfrm>
          <a:solidFill>
            <a:schemeClr val="bg1">
              <a:alpha val="68000"/>
            </a:schemeClr>
          </a:solidFill>
        </p:spPr>
        <p:txBody>
          <a:bodyPr>
            <a:normAutofit/>
          </a:bodyPr>
          <a:lstStyle/>
          <a:p>
            <a:r>
              <a:rPr lang="en-US" dirty="0" smtClean="0"/>
              <a:t>As a group, decide which of the six causes your image matches:</a:t>
            </a:r>
          </a:p>
          <a:p>
            <a:pPr marL="0" indent="0">
              <a:buNone/>
            </a:pPr>
            <a:endParaRPr lang="en-US" dirty="0"/>
          </a:p>
          <a:p>
            <a:pPr marL="0" indent="0">
              <a:buNone/>
            </a:pPr>
            <a:r>
              <a:rPr lang="en-US" dirty="0" smtClean="0"/>
              <a:t>	Difference between North and South </a:t>
            </a:r>
          </a:p>
          <a:p>
            <a:pPr marL="0" indent="0">
              <a:buNone/>
            </a:pPr>
            <a:r>
              <a:rPr lang="en-US" dirty="0"/>
              <a:t>	</a:t>
            </a:r>
            <a:r>
              <a:rPr lang="en-US" dirty="0" smtClean="0"/>
              <a:t>Abolition			Slavery</a:t>
            </a:r>
          </a:p>
          <a:p>
            <a:pPr marL="0" indent="0">
              <a:buNone/>
            </a:pPr>
            <a:r>
              <a:rPr lang="en-US" dirty="0"/>
              <a:t>	</a:t>
            </a:r>
            <a:r>
              <a:rPr lang="en-US" dirty="0" smtClean="0"/>
              <a:t>States’ rights		Election of 1860</a:t>
            </a:r>
          </a:p>
          <a:p>
            <a:pPr marL="0" indent="0">
              <a:buNone/>
            </a:pPr>
            <a:r>
              <a:rPr lang="en-US" dirty="0"/>
              <a:t>	</a:t>
            </a:r>
            <a:r>
              <a:rPr lang="en-US" dirty="0" smtClean="0"/>
              <a:t>Secession</a:t>
            </a:r>
          </a:p>
          <a:p>
            <a:pPr marL="0" indent="0">
              <a:buNone/>
            </a:pPr>
            <a:endParaRPr lang="en-US" dirty="0"/>
          </a:p>
          <a:p>
            <a:pPr marL="0" indent="0">
              <a:buNone/>
            </a:pPr>
            <a:r>
              <a:rPr lang="en-US" dirty="0" smtClean="0"/>
              <a:t>And, be ready to justify why your group chose that!</a:t>
            </a:r>
          </a:p>
        </p:txBody>
      </p:sp>
    </p:spTree>
    <p:extLst>
      <p:ext uri="{BB962C8B-B14F-4D97-AF65-F5344CB8AC3E}">
        <p14:creationId xmlns:p14="http://schemas.microsoft.com/office/powerpoint/2010/main" val="3140113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37000"/>
            </a:schemeClr>
          </a:solidFill>
        </p:spPr>
        <p:txBody>
          <a:bodyPr/>
          <a:lstStyle/>
          <a:p>
            <a:r>
              <a:rPr lang="en-US" dirty="0" smtClean="0"/>
              <a:t>HOMEWORK</a:t>
            </a:r>
            <a:endParaRPr lang="en-US" dirty="0"/>
          </a:p>
        </p:txBody>
      </p:sp>
      <p:sp>
        <p:nvSpPr>
          <p:cNvPr id="3" name="Content Placeholder 2"/>
          <p:cNvSpPr>
            <a:spLocks noGrp="1"/>
          </p:cNvSpPr>
          <p:nvPr>
            <p:ph idx="1"/>
          </p:nvPr>
        </p:nvSpPr>
        <p:spPr>
          <a:xfrm>
            <a:off x="628650" y="1825624"/>
            <a:ext cx="7886700" cy="4681501"/>
          </a:xfrm>
          <a:solidFill>
            <a:schemeClr val="bg1">
              <a:alpha val="68000"/>
            </a:schemeClr>
          </a:solidFill>
        </p:spPr>
        <p:txBody>
          <a:bodyPr>
            <a:normAutofit/>
          </a:bodyPr>
          <a:lstStyle/>
          <a:p>
            <a:r>
              <a:rPr lang="en-US" dirty="0" smtClean="0"/>
              <a:t>Choose one of the six causes of the Civil War and create either a political cartoon or a regular cartoon addressing the topic.</a:t>
            </a:r>
          </a:p>
        </p:txBody>
      </p:sp>
    </p:spTree>
    <p:extLst>
      <p:ext uri="{BB962C8B-B14F-4D97-AF65-F5344CB8AC3E}">
        <p14:creationId xmlns:p14="http://schemas.microsoft.com/office/powerpoint/2010/main" val="2890378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37000"/>
            </a:schemeClr>
          </a:solidFill>
        </p:spPr>
        <p:txBody>
          <a:bodyPr/>
          <a:lstStyle/>
          <a:p>
            <a:r>
              <a:rPr lang="en-US" dirty="0" smtClean="0"/>
              <a:t>AGENDA – 8/23</a:t>
            </a:r>
            <a:endParaRPr lang="en-US" dirty="0"/>
          </a:p>
        </p:txBody>
      </p:sp>
      <p:sp>
        <p:nvSpPr>
          <p:cNvPr id="3" name="Content Placeholder 2"/>
          <p:cNvSpPr>
            <a:spLocks noGrp="1"/>
          </p:cNvSpPr>
          <p:nvPr>
            <p:ph idx="1"/>
          </p:nvPr>
        </p:nvSpPr>
        <p:spPr>
          <a:xfrm>
            <a:off x="628650" y="1825624"/>
            <a:ext cx="7886700" cy="4681501"/>
          </a:xfrm>
          <a:solidFill>
            <a:schemeClr val="bg1">
              <a:alpha val="68000"/>
            </a:schemeClr>
          </a:solidFill>
        </p:spPr>
        <p:txBody>
          <a:bodyPr>
            <a:normAutofit fontScale="92500" lnSpcReduction="20000"/>
          </a:bodyPr>
          <a:lstStyle/>
          <a:p>
            <a:r>
              <a:rPr lang="en-US" dirty="0" smtClean="0"/>
              <a:t>Take out your political cartoon/image and put it on your desk</a:t>
            </a:r>
          </a:p>
          <a:p>
            <a:pPr lvl="1"/>
            <a:r>
              <a:rPr lang="en-US" dirty="0" smtClean="0"/>
              <a:t>Does anyone want to share theirs?</a:t>
            </a:r>
          </a:p>
          <a:p>
            <a:pPr lvl="1"/>
            <a:r>
              <a:rPr lang="en-US" dirty="0" err="1" smtClean="0"/>
              <a:t>Plz</a:t>
            </a:r>
            <a:r>
              <a:rPr lang="en-US" dirty="0" smtClean="0"/>
              <a:t> </a:t>
            </a:r>
            <a:r>
              <a:rPr lang="en-US" dirty="0" err="1" smtClean="0"/>
              <a:t>plz</a:t>
            </a:r>
            <a:r>
              <a:rPr lang="en-US" dirty="0" smtClean="0"/>
              <a:t> </a:t>
            </a:r>
            <a:r>
              <a:rPr lang="en-US" dirty="0" err="1" smtClean="0"/>
              <a:t>plz</a:t>
            </a:r>
            <a:r>
              <a:rPr lang="en-US" dirty="0" smtClean="0"/>
              <a:t> </a:t>
            </a:r>
            <a:r>
              <a:rPr lang="en-US" dirty="0" err="1" smtClean="0"/>
              <a:t>plz</a:t>
            </a:r>
            <a:r>
              <a:rPr lang="en-US" dirty="0" smtClean="0"/>
              <a:t> </a:t>
            </a:r>
            <a:r>
              <a:rPr lang="en-US" dirty="0" err="1" smtClean="0"/>
              <a:t>plz</a:t>
            </a:r>
            <a:r>
              <a:rPr lang="en-US" dirty="0" smtClean="0"/>
              <a:t> make sure your name is on it somewhere</a:t>
            </a:r>
          </a:p>
          <a:p>
            <a:r>
              <a:rPr lang="en-US" dirty="0" smtClean="0"/>
              <a:t>Warm up</a:t>
            </a:r>
          </a:p>
          <a:p>
            <a:r>
              <a:rPr lang="en-US" dirty="0" smtClean="0"/>
              <a:t>Fun video!!!!!!!!!!!!</a:t>
            </a:r>
          </a:p>
          <a:p>
            <a:r>
              <a:rPr lang="en-US" dirty="0" smtClean="0"/>
              <a:t>Lesson: analyzing primary sources – soldiers’ letters</a:t>
            </a:r>
          </a:p>
          <a:p>
            <a:pPr lvl="1"/>
            <a:r>
              <a:rPr lang="en-US" dirty="0" smtClean="0"/>
              <a:t>How brutal was life during wartime?</a:t>
            </a:r>
          </a:p>
          <a:p>
            <a:endParaRPr lang="en-US" dirty="0"/>
          </a:p>
          <a:p>
            <a:endParaRPr lang="en-US" dirty="0" smtClean="0"/>
          </a:p>
          <a:p>
            <a:endParaRPr lang="en-US" dirty="0"/>
          </a:p>
          <a:p>
            <a:r>
              <a:rPr lang="en-US" dirty="0" smtClean="0"/>
              <a:t>Homework: </a:t>
            </a:r>
            <a:r>
              <a:rPr lang="en-US" dirty="0" err="1" smtClean="0"/>
              <a:t>ch</a:t>
            </a:r>
            <a:r>
              <a:rPr lang="en-US" dirty="0" smtClean="0"/>
              <a:t> 11 study guide due FRIDAY.</a:t>
            </a:r>
          </a:p>
        </p:txBody>
      </p:sp>
    </p:spTree>
    <p:extLst>
      <p:ext uri="{BB962C8B-B14F-4D97-AF65-F5344CB8AC3E}">
        <p14:creationId xmlns:p14="http://schemas.microsoft.com/office/powerpoint/2010/main" val="9735096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37000"/>
            </a:schemeClr>
          </a:solidFill>
        </p:spPr>
        <p:txBody>
          <a:bodyPr/>
          <a:lstStyle/>
          <a:p>
            <a:r>
              <a:rPr lang="en-US" dirty="0" smtClean="0"/>
              <a:t>WARM UP</a:t>
            </a:r>
            <a:endParaRPr lang="en-US" dirty="0"/>
          </a:p>
        </p:txBody>
      </p:sp>
      <p:sp>
        <p:nvSpPr>
          <p:cNvPr id="3" name="Content Placeholder 2"/>
          <p:cNvSpPr>
            <a:spLocks noGrp="1"/>
          </p:cNvSpPr>
          <p:nvPr>
            <p:ph idx="1"/>
          </p:nvPr>
        </p:nvSpPr>
        <p:spPr>
          <a:xfrm>
            <a:off x="628650" y="1825624"/>
            <a:ext cx="7886700" cy="4681501"/>
          </a:xfrm>
          <a:solidFill>
            <a:schemeClr val="bg1">
              <a:alpha val="68000"/>
            </a:schemeClr>
          </a:solidFill>
        </p:spPr>
        <p:txBody>
          <a:bodyPr>
            <a:normAutofit/>
          </a:bodyPr>
          <a:lstStyle/>
          <a:p>
            <a:r>
              <a:rPr lang="en-US" dirty="0" smtClean="0"/>
              <a:t>In your notes, answer the following question:</a:t>
            </a:r>
          </a:p>
          <a:p>
            <a:r>
              <a:rPr lang="en-US" dirty="0" smtClean="0"/>
              <a:t>Which of those six causes </a:t>
            </a:r>
            <a:r>
              <a:rPr lang="en-US" i="1" dirty="0" smtClean="0">
                <a:solidFill>
                  <a:srgbClr val="0070C0"/>
                </a:solidFill>
              </a:rPr>
              <a:t>(states’ rights, secession, slavery, abolition, the election of 1860, differences between the north and south) </a:t>
            </a:r>
            <a:r>
              <a:rPr lang="en-US" dirty="0" smtClean="0"/>
              <a:t>do you think MOST DIRECTLY led to the war? </a:t>
            </a:r>
            <a:r>
              <a:rPr lang="en-US" b="1" u="sng" dirty="0" smtClean="0"/>
              <a:t>Why</a:t>
            </a:r>
            <a:r>
              <a:rPr lang="en-US" dirty="0" smtClean="0"/>
              <a:t>? Use evidence to support your argument.</a:t>
            </a:r>
          </a:p>
          <a:p>
            <a:endParaRPr lang="en-US" dirty="0"/>
          </a:p>
          <a:p>
            <a:pPr marL="0" indent="0">
              <a:buNone/>
            </a:pPr>
            <a:r>
              <a:rPr lang="en-US" dirty="0" smtClean="0"/>
              <a:t>**sentence stems are great! </a:t>
            </a:r>
          </a:p>
          <a:p>
            <a:pPr marL="0" indent="0">
              <a:buNone/>
            </a:pPr>
            <a:r>
              <a:rPr lang="en-US" dirty="0" smtClean="0"/>
              <a:t>“____________________ most directly led to the beginning of the Civil War because ___________...”</a:t>
            </a:r>
          </a:p>
        </p:txBody>
      </p:sp>
    </p:spTree>
    <p:extLst>
      <p:ext uri="{BB962C8B-B14F-4D97-AF65-F5344CB8AC3E}">
        <p14:creationId xmlns:p14="http://schemas.microsoft.com/office/powerpoint/2010/main" val="32947932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8039" y="2594344"/>
            <a:ext cx="5427921" cy="968782"/>
          </a:xfrm>
          <a:solidFill>
            <a:schemeClr val="bg1"/>
          </a:solidFill>
        </p:spPr>
        <p:txBody>
          <a:bodyPr/>
          <a:lstStyle/>
          <a:p>
            <a:r>
              <a:rPr lang="en-US" dirty="0" smtClean="0"/>
              <a:t>THE CIVIL WAR</a:t>
            </a:r>
            <a:endParaRPr lang="en-US" dirty="0"/>
          </a:p>
        </p:txBody>
      </p:sp>
      <p:sp>
        <p:nvSpPr>
          <p:cNvPr id="3" name="Subtitle 2"/>
          <p:cNvSpPr>
            <a:spLocks noGrp="1"/>
          </p:cNvSpPr>
          <p:nvPr>
            <p:ph type="subTitle" idx="1"/>
          </p:nvPr>
        </p:nvSpPr>
        <p:spPr>
          <a:xfrm>
            <a:off x="1143000" y="3602038"/>
            <a:ext cx="6858000" cy="824188"/>
          </a:xfrm>
          <a:solidFill>
            <a:schemeClr val="bg1">
              <a:alpha val="64000"/>
            </a:schemeClr>
          </a:solidFill>
        </p:spPr>
        <p:txBody>
          <a:bodyPr>
            <a:normAutofit/>
          </a:bodyPr>
          <a:lstStyle/>
          <a:p>
            <a:r>
              <a:rPr lang="en-US" dirty="0" smtClean="0"/>
              <a:t>Learning target: </a:t>
            </a:r>
            <a:r>
              <a:rPr lang="en-US" i="1" dirty="0" smtClean="0"/>
              <a:t>Analyzing primary sources to determine point of view</a:t>
            </a:r>
          </a:p>
        </p:txBody>
      </p:sp>
    </p:spTree>
    <p:extLst>
      <p:ext uri="{BB962C8B-B14F-4D97-AF65-F5344CB8AC3E}">
        <p14:creationId xmlns:p14="http://schemas.microsoft.com/office/powerpoint/2010/main" val="61347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5960" y="5715000"/>
            <a:ext cx="1995488" cy="1143000"/>
          </a:xfrm>
        </p:spPr>
        <p:txBody>
          <a:bodyPr/>
          <a:lstStyle/>
          <a:p>
            <a:r>
              <a:rPr lang="en-US" sz="2400" b="0" dirty="0" smtClean="0"/>
              <a:t>May 2, 2011</a:t>
            </a:r>
            <a:endParaRPr lang="en-US" sz="2400" b="0" dirty="0"/>
          </a:p>
        </p:txBody>
      </p:sp>
      <p:pic>
        <p:nvPicPr>
          <p:cNvPr id="5" name="Picture 4"/>
          <p:cNvPicPr>
            <a:picLocks noChangeAspect="1"/>
          </p:cNvPicPr>
          <p:nvPr/>
        </p:nvPicPr>
        <p:blipFill>
          <a:blip r:embed="rId3"/>
          <a:stretch>
            <a:fillRect/>
          </a:stretch>
        </p:blipFill>
        <p:spPr>
          <a:xfrm>
            <a:off x="341260" y="0"/>
            <a:ext cx="6309156" cy="6825360"/>
          </a:xfrm>
          <a:prstGeom prst="rect">
            <a:avLst/>
          </a:prstGeom>
        </p:spPr>
      </p:pic>
    </p:spTree>
    <p:extLst>
      <p:ext uri="{BB962C8B-B14F-4D97-AF65-F5344CB8AC3E}">
        <p14:creationId xmlns:p14="http://schemas.microsoft.com/office/powerpoint/2010/main" val="2251549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2831057" cy="1325563"/>
          </a:xfrm>
          <a:solidFill>
            <a:schemeClr val="bg1">
              <a:alpha val="37000"/>
            </a:schemeClr>
          </a:solidFill>
        </p:spPr>
        <p:txBody>
          <a:bodyPr/>
          <a:lstStyle/>
          <a:p>
            <a:r>
              <a:rPr lang="en-US" dirty="0" smtClean="0"/>
              <a:t>Soldier’s letters</a:t>
            </a:r>
            <a:endParaRPr lang="en-US" dirty="0"/>
          </a:p>
        </p:txBody>
      </p:sp>
      <p:sp>
        <p:nvSpPr>
          <p:cNvPr id="3" name="Content Placeholder 2"/>
          <p:cNvSpPr>
            <a:spLocks noGrp="1"/>
          </p:cNvSpPr>
          <p:nvPr>
            <p:ph idx="1"/>
          </p:nvPr>
        </p:nvSpPr>
        <p:spPr>
          <a:xfrm>
            <a:off x="628650" y="1825625"/>
            <a:ext cx="2831057" cy="4351338"/>
          </a:xfrm>
          <a:solidFill>
            <a:schemeClr val="bg1">
              <a:alpha val="68000"/>
            </a:schemeClr>
          </a:solidFill>
        </p:spPr>
        <p:txBody>
          <a:bodyPr>
            <a:normAutofit/>
          </a:bodyPr>
          <a:lstStyle/>
          <a:p>
            <a:pPr marL="0" indent="0">
              <a:buNone/>
            </a:pPr>
            <a:r>
              <a:rPr lang="en-US" dirty="0" smtClean="0"/>
              <a:t>What information can you gather about the war based on primary source documents? </a:t>
            </a:r>
            <a:br>
              <a:rPr lang="en-US" dirty="0" smtClean="0"/>
            </a:b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0304" y="-54591"/>
            <a:ext cx="5528123" cy="6912591"/>
          </a:xfrm>
          <a:prstGeom prst="rect">
            <a:avLst/>
          </a:prstGeom>
        </p:spPr>
      </p:pic>
    </p:spTree>
    <p:extLst>
      <p:ext uri="{BB962C8B-B14F-4D97-AF65-F5344CB8AC3E}">
        <p14:creationId xmlns:p14="http://schemas.microsoft.com/office/powerpoint/2010/main" val="24847583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37000"/>
            </a:schemeClr>
          </a:solidFill>
        </p:spPr>
        <p:txBody>
          <a:bodyPr>
            <a:normAutofit/>
          </a:bodyPr>
          <a:lstStyle/>
          <a:p>
            <a:r>
              <a:rPr lang="en-US" dirty="0" smtClean="0"/>
              <a:t>Soldier’s letters</a:t>
            </a:r>
            <a:endParaRPr lang="en-US" dirty="0"/>
          </a:p>
        </p:txBody>
      </p:sp>
      <p:sp>
        <p:nvSpPr>
          <p:cNvPr id="3" name="Content Placeholder 2"/>
          <p:cNvSpPr>
            <a:spLocks noGrp="1"/>
          </p:cNvSpPr>
          <p:nvPr>
            <p:ph idx="1"/>
          </p:nvPr>
        </p:nvSpPr>
        <p:spPr>
          <a:xfrm>
            <a:off x="628650" y="1825625"/>
            <a:ext cx="7886700" cy="4840218"/>
          </a:xfrm>
          <a:solidFill>
            <a:schemeClr val="bg1">
              <a:alpha val="68000"/>
            </a:schemeClr>
          </a:solidFill>
        </p:spPr>
        <p:txBody>
          <a:bodyPr>
            <a:normAutofit fontScale="92500" lnSpcReduction="20000"/>
          </a:bodyPr>
          <a:lstStyle/>
          <a:p>
            <a:pPr marL="0" indent="0">
              <a:buNone/>
            </a:pPr>
            <a:r>
              <a:rPr lang="en-US" sz="3400" b="1" dirty="0" smtClean="0"/>
              <a:t>Summarize the letter as a group. Discuss the following: </a:t>
            </a:r>
            <a:endParaRPr lang="en-US" sz="3400" dirty="0" smtClean="0"/>
          </a:p>
          <a:p>
            <a:pPr marL="514350" indent="-514350">
              <a:buFont typeface="+mj-lt"/>
              <a:buAutoNum type="arabicPeriod"/>
            </a:pPr>
            <a:r>
              <a:rPr lang="en-US" sz="3500" dirty="0" smtClean="0"/>
              <a:t>How does the solider feel about the War?</a:t>
            </a:r>
          </a:p>
          <a:p>
            <a:pPr marL="514350" indent="-514350">
              <a:buFont typeface="+mj-lt"/>
              <a:buAutoNum type="arabicPeriod"/>
            </a:pPr>
            <a:r>
              <a:rPr lang="en-US" sz="3500" dirty="0" smtClean="0"/>
              <a:t>How did the solider die (if said)?</a:t>
            </a:r>
          </a:p>
          <a:p>
            <a:pPr marL="514350" indent="-514350">
              <a:buFont typeface="+mj-lt"/>
              <a:buAutoNum type="arabicPeriod"/>
            </a:pPr>
            <a:r>
              <a:rPr lang="en-US" sz="3500" dirty="0" smtClean="0"/>
              <a:t>What </a:t>
            </a:r>
            <a:r>
              <a:rPr lang="en-US" sz="3500" dirty="0"/>
              <a:t>else do you find interesting about the letter? Does anything stand out to </a:t>
            </a:r>
            <a:r>
              <a:rPr lang="en-US" sz="3500" dirty="0" smtClean="0"/>
              <a:t>you?</a:t>
            </a:r>
          </a:p>
          <a:p>
            <a:pPr marL="514350" indent="-514350">
              <a:buFont typeface="+mj-lt"/>
              <a:buAutoNum type="arabicPeriod"/>
            </a:pPr>
            <a:r>
              <a:rPr lang="en-US" sz="3500" dirty="0" smtClean="0"/>
              <a:t>Did the soldier experience hardship or not? Choose a quote to write down on your sheet.</a:t>
            </a:r>
          </a:p>
          <a:p>
            <a:pPr marL="0" indent="0">
              <a:buNone/>
            </a:pPr>
            <a:r>
              <a:rPr lang="en-US" sz="3200" dirty="0" smtClean="0"/>
              <a:t>When you’re done with 1-5, come talk to me and I’ll explain what to do with 6 and 7</a:t>
            </a:r>
          </a:p>
        </p:txBody>
      </p:sp>
    </p:spTree>
    <p:extLst>
      <p:ext uri="{BB962C8B-B14F-4D97-AF65-F5344CB8AC3E}">
        <p14:creationId xmlns:p14="http://schemas.microsoft.com/office/powerpoint/2010/main" val="38860587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37000"/>
            </a:schemeClr>
          </a:solidFill>
        </p:spPr>
        <p:txBody>
          <a:bodyPr/>
          <a:lstStyle/>
          <a:p>
            <a:r>
              <a:rPr lang="en-US" dirty="0" smtClean="0"/>
              <a:t>AGENDA</a:t>
            </a:r>
            <a:endParaRPr lang="en-US" dirty="0"/>
          </a:p>
        </p:txBody>
      </p:sp>
      <p:sp>
        <p:nvSpPr>
          <p:cNvPr id="3" name="Content Placeholder 2"/>
          <p:cNvSpPr>
            <a:spLocks noGrp="1"/>
          </p:cNvSpPr>
          <p:nvPr>
            <p:ph idx="1"/>
          </p:nvPr>
        </p:nvSpPr>
        <p:spPr>
          <a:solidFill>
            <a:schemeClr val="bg1">
              <a:alpha val="68000"/>
            </a:schemeClr>
          </a:solidFill>
        </p:spPr>
        <p:txBody>
          <a:bodyPr>
            <a:normAutofit/>
          </a:bodyPr>
          <a:lstStyle/>
          <a:p>
            <a:r>
              <a:rPr lang="en-US" dirty="0" smtClean="0"/>
              <a:t>Warm up</a:t>
            </a:r>
          </a:p>
          <a:p>
            <a:r>
              <a:rPr lang="en-US" dirty="0" smtClean="0"/>
              <a:t>Effects of the Civil War – what now?</a:t>
            </a:r>
          </a:p>
          <a:p>
            <a:r>
              <a:rPr lang="en-US" dirty="0" smtClean="0"/>
              <a:t>HOMEWORK: CH 11 STUDY GUIDE DUE FRIDAY</a:t>
            </a:r>
          </a:p>
        </p:txBody>
      </p:sp>
    </p:spTree>
    <p:extLst>
      <p:ext uri="{BB962C8B-B14F-4D97-AF65-F5344CB8AC3E}">
        <p14:creationId xmlns:p14="http://schemas.microsoft.com/office/powerpoint/2010/main" val="11581429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8039" y="2594344"/>
            <a:ext cx="5427921" cy="968782"/>
          </a:xfrm>
          <a:solidFill>
            <a:schemeClr val="bg1"/>
          </a:solidFill>
        </p:spPr>
        <p:txBody>
          <a:bodyPr/>
          <a:lstStyle/>
          <a:p>
            <a:r>
              <a:rPr lang="en-US" dirty="0" smtClean="0"/>
              <a:t>THE CIVIL WAR</a:t>
            </a:r>
            <a:endParaRPr lang="en-US" dirty="0"/>
          </a:p>
        </p:txBody>
      </p:sp>
      <p:sp>
        <p:nvSpPr>
          <p:cNvPr id="3" name="Subtitle 2"/>
          <p:cNvSpPr>
            <a:spLocks noGrp="1"/>
          </p:cNvSpPr>
          <p:nvPr>
            <p:ph type="subTitle" idx="1"/>
          </p:nvPr>
        </p:nvSpPr>
        <p:spPr>
          <a:xfrm>
            <a:off x="1143000" y="3602038"/>
            <a:ext cx="6858000" cy="438334"/>
          </a:xfrm>
          <a:solidFill>
            <a:schemeClr val="bg1">
              <a:alpha val="64000"/>
            </a:schemeClr>
          </a:solidFill>
        </p:spPr>
        <p:txBody>
          <a:bodyPr/>
          <a:lstStyle/>
          <a:p>
            <a:r>
              <a:rPr lang="en-US" dirty="0" smtClean="0"/>
              <a:t>Learning target: Identify major effects of the Civil War</a:t>
            </a:r>
            <a:endParaRPr lang="en-US" dirty="0"/>
          </a:p>
        </p:txBody>
      </p:sp>
    </p:spTree>
    <p:extLst>
      <p:ext uri="{BB962C8B-B14F-4D97-AF65-F5344CB8AC3E}">
        <p14:creationId xmlns:p14="http://schemas.microsoft.com/office/powerpoint/2010/main" val="34301268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37000"/>
            </a:schemeClr>
          </a:solidFill>
        </p:spPr>
        <p:txBody>
          <a:bodyPr/>
          <a:lstStyle/>
          <a:p>
            <a:r>
              <a:rPr lang="en-US" dirty="0" smtClean="0"/>
              <a:t>WARM UP: QUICK DISCUSSION</a:t>
            </a:r>
            <a:endParaRPr lang="en-US" dirty="0"/>
          </a:p>
        </p:txBody>
      </p:sp>
      <p:sp>
        <p:nvSpPr>
          <p:cNvPr id="3" name="Content Placeholder 2"/>
          <p:cNvSpPr>
            <a:spLocks noGrp="1"/>
          </p:cNvSpPr>
          <p:nvPr>
            <p:ph idx="1"/>
          </p:nvPr>
        </p:nvSpPr>
        <p:spPr>
          <a:solidFill>
            <a:schemeClr val="bg1">
              <a:alpha val="68000"/>
            </a:schemeClr>
          </a:solidFill>
        </p:spPr>
        <p:txBody>
          <a:bodyPr>
            <a:normAutofit/>
          </a:bodyPr>
          <a:lstStyle/>
          <a:p>
            <a:pPr marL="514350" indent="-514350">
              <a:buAutoNum type="arabicPeriod"/>
            </a:pPr>
            <a:r>
              <a:rPr lang="en-US" dirty="0" smtClean="0"/>
              <a:t>What side faced the most hardship during the war?</a:t>
            </a:r>
          </a:p>
          <a:p>
            <a:pPr marL="514350" indent="-514350">
              <a:buAutoNum type="arabicPeriod"/>
            </a:pPr>
            <a:r>
              <a:rPr lang="en-US" dirty="0" smtClean="0"/>
              <a:t>Who won the Civil War?</a:t>
            </a:r>
          </a:p>
          <a:p>
            <a:pPr lvl="1"/>
            <a:r>
              <a:rPr lang="en-US" dirty="0" smtClean="0"/>
              <a:t>Just to make sure we all know </a:t>
            </a:r>
            <a:r>
              <a:rPr lang="en-US" dirty="0" smtClean="0">
                <a:sym typeface="Wingdings" panose="05000000000000000000" pitchFamily="2" charset="2"/>
              </a:rPr>
              <a:t> </a:t>
            </a:r>
            <a:endParaRPr lang="en-US" dirty="0" smtClean="0"/>
          </a:p>
        </p:txBody>
      </p:sp>
    </p:spTree>
    <p:extLst>
      <p:ext uri="{BB962C8B-B14F-4D97-AF65-F5344CB8AC3E}">
        <p14:creationId xmlns:p14="http://schemas.microsoft.com/office/powerpoint/2010/main" val="39206197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043" y="-7121"/>
            <a:ext cx="7089914" cy="6872241"/>
          </a:xfrm>
          <a:prstGeom prst="rect">
            <a:avLst/>
          </a:prstGeom>
        </p:spPr>
      </p:pic>
      <p:sp>
        <p:nvSpPr>
          <p:cNvPr id="4" name="Right Arrow 3"/>
          <p:cNvSpPr/>
          <p:nvPr/>
        </p:nvSpPr>
        <p:spPr>
          <a:xfrm rot="20146842">
            <a:off x="496957" y="2246242"/>
            <a:ext cx="2822713" cy="20143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331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51874"/>
            <a:ext cx="7886700" cy="1325563"/>
          </a:xfrm>
          <a:solidFill>
            <a:schemeClr val="bg1">
              <a:alpha val="37000"/>
            </a:schemeClr>
          </a:solidFill>
        </p:spPr>
        <p:txBody>
          <a:bodyPr/>
          <a:lstStyle/>
          <a:p>
            <a:r>
              <a:rPr lang="en-US" dirty="0" smtClean="0"/>
              <a:t>WARM UP #2:</a:t>
            </a:r>
            <a:endParaRPr lang="en-US" dirty="0"/>
          </a:p>
        </p:txBody>
      </p:sp>
      <p:sp>
        <p:nvSpPr>
          <p:cNvPr id="3" name="Content Placeholder 2"/>
          <p:cNvSpPr>
            <a:spLocks noGrp="1"/>
          </p:cNvSpPr>
          <p:nvPr>
            <p:ph idx="1"/>
          </p:nvPr>
        </p:nvSpPr>
        <p:spPr>
          <a:solidFill>
            <a:schemeClr val="bg1">
              <a:alpha val="68000"/>
            </a:schemeClr>
          </a:solidFill>
        </p:spPr>
        <p:txBody>
          <a:bodyPr>
            <a:normAutofit/>
          </a:bodyPr>
          <a:lstStyle/>
          <a:p>
            <a:pPr marL="0" indent="0">
              <a:buNone/>
            </a:pPr>
            <a:r>
              <a:rPr lang="en-US" dirty="0" smtClean="0"/>
              <a:t>Brainstorm the </a:t>
            </a:r>
            <a:r>
              <a:rPr lang="en-US" b="1" dirty="0" smtClean="0"/>
              <a:t>social</a:t>
            </a:r>
            <a:r>
              <a:rPr lang="en-US" dirty="0" smtClean="0"/>
              <a:t>, </a:t>
            </a:r>
            <a:r>
              <a:rPr lang="en-US" b="1" dirty="0" smtClean="0"/>
              <a:t>political</a:t>
            </a:r>
            <a:r>
              <a:rPr lang="en-US" dirty="0" smtClean="0"/>
              <a:t>, and </a:t>
            </a:r>
            <a:r>
              <a:rPr lang="en-US" b="1" dirty="0" smtClean="0"/>
              <a:t>economic</a:t>
            </a:r>
            <a:r>
              <a:rPr lang="en-US" dirty="0" smtClean="0"/>
              <a:t> effects of the Civil War</a:t>
            </a:r>
          </a:p>
          <a:p>
            <a:pPr lvl="1"/>
            <a:r>
              <a:rPr lang="en-US" dirty="0" smtClean="0"/>
              <a:t>Having trouble? Think of those effects in relation to any war to get the ideas flowing. 750,000 people died. Slaves are free. What now? </a:t>
            </a:r>
          </a:p>
          <a:p>
            <a:pPr lvl="1"/>
            <a:r>
              <a:rPr lang="en-US" dirty="0" smtClean="0"/>
              <a:t>Predict: What do you think will happen in the States?</a:t>
            </a:r>
          </a:p>
        </p:txBody>
      </p:sp>
    </p:spTree>
    <p:extLst>
      <p:ext uri="{BB962C8B-B14F-4D97-AF65-F5344CB8AC3E}">
        <p14:creationId xmlns:p14="http://schemas.microsoft.com/office/powerpoint/2010/main" val="15833910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0"/>
            <a:ext cx="7886700" cy="725473"/>
          </a:xfrm>
        </p:spPr>
        <p:txBody>
          <a:bodyPr>
            <a:normAutofit/>
          </a:bodyPr>
          <a:lstStyle/>
          <a:p>
            <a:r>
              <a:rPr lang="en-US" dirty="0" smtClean="0"/>
              <a:t>SOCIAL EFFECTS</a:t>
            </a:r>
            <a:endParaRPr lang="en-US" dirty="0"/>
          </a:p>
        </p:txBody>
      </p:sp>
      <p:sp>
        <p:nvSpPr>
          <p:cNvPr id="4" name="Content Placeholder 3"/>
          <p:cNvSpPr>
            <a:spLocks noGrp="1"/>
          </p:cNvSpPr>
          <p:nvPr>
            <p:ph idx="1"/>
          </p:nvPr>
        </p:nvSpPr>
        <p:spPr/>
        <p:txBody>
          <a:bodyPr/>
          <a:lstStyle/>
          <a:p>
            <a:endParaRPr lang="en-US"/>
          </a:p>
        </p:txBody>
      </p:sp>
      <p:pic>
        <p:nvPicPr>
          <p:cNvPr id="5" name="Content Placeholder 4"/>
          <p:cNvPicPr>
            <a:picLocks noGrp="1"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95251" y="524967"/>
            <a:ext cx="8919664" cy="63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Grp="1"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4426" y="524967"/>
            <a:ext cx="9148426" cy="636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8"/>
          <p:cNvPicPr>
            <a:picLocks noGrp="1" noChangeAspect="1"/>
          </p:cNvPicPr>
          <p:nvPr/>
        </p:nvPicPr>
        <p:blipFill>
          <a:blip r:embed="rId5">
            <a:extLst>
              <a:ext uri="{28A0092B-C50C-407E-A947-70E740481C1C}">
                <a14:useLocalDpi xmlns:a14="http://schemas.microsoft.com/office/drawing/2010/main" val="0"/>
              </a:ext>
            </a:extLst>
          </a:blip>
          <a:stretch>
            <a:fillRect/>
          </a:stretch>
        </p:blipFill>
        <p:spPr bwMode="auto">
          <a:xfrm>
            <a:off x="628650" y="-118936"/>
            <a:ext cx="7634785" cy="700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9"/>
          <p:cNvPicPr>
            <a:picLocks noGrp="1" noChangeAspect="1"/>
          </p:cNvPicPr>
          <p:nvPr/>
        </p:nvPicPr>
        <p:blipFill>
          <a:blip r:embed="rId6">
            <a:extLst>
              <a:ext uri="{28A0092B-C50C-407E-A947-70E740481C1C}">
                <a14:useLocalDpi xmlns:a14="http://schemas.microsoft.com/office/drawing/2010/main" val="0"/>
              </a:ext>
            </a:extLst>
          </a:blip>
          <a:stretch>
            <a:fillRect/>
          </a:stretch>
        </p:blipFill>
        <p:spPr bwMode="auto">
          <a:xfrm>
            <a:off x="0" y="491491"/>
            <a:ext cx="9144000" cy="587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3"/>
          <p:cNvPicPr>
            <a:picLocks noGrp="1" noChangeAspect="1"/>
          </p:cNvPicPr>
          <p:nvPr/>
        </p:nvPicPr>
        <p:blipFill>
          <a:blip r:embed="rId7" cstate="screen">
            <a:extLst>
              <a:ext uri="{28A0092B-C50C-407E-A947-70E740481C1C}">
                <a14:useLocalDpi xmlns:a14="http://schemas.microsoft.com/office/drawing/2010/main"/>
              </a:ext>
            </a:extLst>
          </a:blip>
          <a:stretch>
            <a:fillRect/>
          </a:stretch>
        </p:blipFill>
        <p:spPr bwMode="auto">
          <a:xfrm>
            <a:off x="-1" y="-292607"/>
            <a:ext cx="9267826" cy="720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408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0"/>
            <a:ext cx="7886700" cy="725473"/>
          </a:xfrm>
        </p:spPr>
        <p:txBody>
          <a:bodyPr>
            <a:normAutofit/>
          </a:bodyPr>
          <a:lstStyle/>
          <a:p>
            <a:r>
              <a:rPr lang="en-US" dirty="0" smtClean="0"/>
              <a:t>POLITICAL EFFECTS</a:t>
            </a:r>
            <a:endParaRPr lang="en-US" dirty="0"/>
          </a:p>
        </p:txBody>
      </p:sp>
      <p:sp>
        <p:nvSpPr>
          <p:cNvPr id="4" name="Content Placeholder 3"/>
          <p:cNvSpPr>
            <a:spLocks noGrp="1"/>
          </p:cNvSpPr>
          <p:nvPr>
            <p:ph idx="1"/>
          </p:nvPr>
        </p:nvSpPr>
        <p:spPr/>
        <p:txBody>
          <a:bodyPr/>
          <a:lstStyle/>
          <a:p>
            <a:endParaRPr lang="en-US"/>
          </a:p>
        </p:txBody>
      </p:sp>
      <p:pic>
        <p:nvPicPr>
          <p:cNvPr id="5" name="Content Placeholder 3"/>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bwMode="auto">
          <a:xfrm>
            <a:off x="-1" y="619125"/>
            <a:ext cx="9215435" cy="623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48736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725473"/>
            <a:ext cx="9170134" cy="613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628650" y="0"/>
            <a:ext cx="7886700" cy="725473"/>
          </a:xfrm>
        </p:spPr>
        <p:txBody>
          <a:bodyPr>
            <a:normAutofit/>
          </a:bodyPr>
          <a:lstStyle/>
          <a:p>
            <a:r>
              <a:rPr lang="en-US" dirty="0" smtClean="0"/>
              <a:t>ECONOMIC EFFECTS</a:t>
            </a:r>
            <a:endParaRPr lang="en-US" dirty="0"/>
          </a:p>
        </p:txBody>
      </p:sp>
      <p:sp>
        <p:nvSpPr>
          <p:cNvPr id="4" name="Content Placeholder 3"/>
          <p:cNvSpPr>
            <a:spLocks noGrp="1"/>
          </p:cNvSpPr>
          <p:nvPr>
            <p:ph idx="1"/>
          </p:nvPr>
        </p:nvSpPr>
        <p:spPr/>
        <p:txBody>
          <a:bodyPr/>
          <a:lstStyle/>
          <a:p>
            <a:endParaRPr lang="en-US"/>
          </a:p>
        </p:txBody>
      </p:sp>
      <p:pic>
        <p:nvPicPr>
          <p:cNvPr id="5" name="Content Placeholder 13"/>
          <p:cNvPicPr>
            <a:picLocks noGrp="1" noChangeAspect="1"/>
          </p:cNvPicPr>
          <p:nvPr/>
        </p:nvPicPr>
        <p:blipFill>
          <a:blip r:embed="rId3">
            <a:extLst>
              <a:ext uri="{28A0092B-C50C-407E-A947-70E740481C1C}">
                <a14:useLocalDpi xmlns:a14="http://schemas.microsoft.com/office/drawing/2010/main"/>
              </a:ext>
            </a:extLst>
          </a:blip>
          <a:stretch>
            <a:fillRect/>
          </a:stretch>
        </p:blipFill>
        <p:spPr bwMode="auto">
          <a:xfrm>
            <a:off x="1676400" y="-87195"/>
            <a:ext cx="6096000" cy="694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821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065" y="578715"/>
            <a:ext cx="7886700" cy="5146223"/>
          </a:xfrm>
          <a:solidFill>
            <a:schemeClr val="bg1">
              <a:lumMod val="95000"/>
            </a:schemeClr>
          </a:solidFill>
        </p:spPr>
        <p:txBody>
          <a:bodyPr>
            <a:noAutofit/>
          </a:bodyPr>
          <a:lstStyle/>
          <a:p>
            <a:pPr marL="0" indent="0">
              <a:buNone/>
            </a:pPr>
            <a:r>
              <a:rPr lang="en-US" sz="2800" dirty="0" smtClean="0"/>
              <a:t>“America’s promises do not come with a price tag. We meet our commitments. And that’s one reason why almost every country on Earth sees America as stronger and more respected today than they did eight years ago.</a:t>
            </a:r>
          </a:p>
          <a:p>
            <a:pPr marL="0" indent="0">
              <a:buNone/>
            </a:pPr>
            <a:endParaRPr lang="en-US" sz="2800" dirty="0" smtClean="0"/>
          </a:p>
          <a:p>
            <a:pPr marL="0" indent="0">
              <a:buNone/>
            </a:pPr>
            <a:r>
              <a:rPr lang="en-US" sz="2800" dirty="0" smtClean="0"/>
              <a:t>America is already great. America is already   strong. And I promise you, our strength, our greatness, does not depend on any one person.”</a:t>
            </a:r>
          </a:p>
          <a:p>
            <a:pPr marL="0" indent="0" algn="r">
              <a:buNone/>
            </a:pPr>
            <a:r>
              <a:rPr lang="en-US" sz="2800" dirty="0" smtClean="0"/>
              <a:t>- President Obama, speech at the Democratic National Convention, July 27, 2016 </a:t>
            </a:r>
            <a:endParaRPr lang="en-US" sz="2800" dirty="0"/>
          </a:p>
        </p:txBody>
      </p:sp>
    </p:spTree>
    <p:extLst>
      <p:ext uri="{BB962C8B-B14F-4D97-AF65-F5344CB8AC3E}">
        <p14:creationId xmlns:p14="http://schemas.microsoft.com/office/powerpoint/2010/main" val="21732812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65" y="397565"/>
            <a:ext cx="9231365" cy="5815633"/>
          </a:xfrm>
          <a:prstGeom prst="rect">
            <a:avLst/>
          </a:prstGeom>
        </p:spPr>
      </p:pic>
    </p:spTree>
    <p:extLst>
      <p:ext uri="{BB962C8B-B14F-4D97-AF65-F5344CB8AC3E}">
        <p14:creationId xmlns:p14="http://schemas.microsoft.com/office/powerpoint/2010/main" val="38535993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37000"/>
            </a:schemeClr>
          </a:solidFill>
        </p:spPr>
        <p:txBody>
          <a:bodyPr/>
          <a:lstStyle/>
          <a:p>
            <a:r>
              <a:rPr lang="en-US" dirty="0" smtClean="0"/>
              <a:t>NOW WHAT?</a:t>
            </a:r>
            <a:endParaRPr lang="en-US" dirty="0"/>
          </a:p>
        </p:txBody>
      </p:sp>
      <p:sp>
        <p:nvSpPr>
          <p:cNvPr id="3" name="Content Placeholder 2"/>
          <p:cNvSpPr>
            <a:spLocks noGrp="1"/>
          </p:cNvSpPr>
          <p:nvPr>
            <p:ph idx="1"/>
          </p:nvPr>
        </p:nvSpPr>
        <p:spPr>
          <a:xfrm>
            <a:off x="628650" y="1825624"/>
            <a:ext cx="7886700" cy="4681501"/>
          </a:xfrm>
          <a:solidFill>
            <a:schemeClr val="bg1">
              <a:alpha val="68000"/>
            </a:schemeClr>
          </a:solidFill>
        </p:spPr>
        <p:txBody>
          <a:bodyPr>
            <a:normAutofit/>
          </a:bodyPr>
          <a:lstStyle/>
          <a:p>
            <a:pPr marL="0" indent="0">
              <a:buNone/>
            </a:pPr>
            <a:r>
              <a:rPr lang="en-US" sz="2800" i="1" dirty="0" smtClean="0"/>
              <a:t>What do you think former slaves expected?</a:t>
            </a:r>
          </a:p>
          <a:p>
            <a:pPr marL="0" indent="0">
              <a:buNone/>
            </a:pPr>
            <a:endParaRPr lang="en-US" i="1" dirty="0"/>
          </a:p>
          <a:p>
            <a:pPr marL="0" indent="0">
              <a:buNone/>
            </a:pPr>
            <a:r>
              <a:rPr lang="en-US" i="1" dirty="0" smtClean="0"/>
              <a:t>Confederates?</a:t>
            </a:r>
          </a:p>
          <a:p>
            <a:pPr marL="0" indent="0">
              <a:buNone/>
            </a:pPr>
            <a:endParaRPr lang="en-US" i="1" dirty="0" smtClean="0"/>
          </a:p>
          <a:p>
            <a:pPr marL="0" indent="0">
              <a:buNone/>
            </a:pPr>
            <a:r>
              <a:rPr lang="en-US" sz="2800" i="1" dirty="0" smtClean="0"/>
              <a:t>Union supporters?</a:t>
            </a:r>
          </a:p>
        </p:txBody>
      </p:sp>
    </p:spTree>
    <p:extLst>
      <p:ext uri="{BB962C8B-B14F-4D97-AF65-F5344CB8AC3E}">
        <p14:creationId xmlns:p14="http://schemas.microsoft.com/office/powerpoint/2010/main" val="4539866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37000"/>
            </a:schemeClr>
          </a:solidFill>
        </p:spPr>
        <p:txBody>
          <a:bodyPr/>
          <a:lstStyle/>
          <a:p>
            <a:r>
              <a:rPr lang="en-US" dirty="0" smtClean="0"/>
              <a:t>AGENDA – 8/25 </a:t>
            </a:r>
            <a:endParaRPr lang="en-US" dirty="0"/>
          </a:p>
        </p:txBody>
      </p:sp>
      <p:sp>
        <p:nvSpPr>
          <p:cNvPr id="3" name="Content Placeholder 2"/>
          <p:cNvSpPr>
            <a:spLocks noGrp="1"/>
          </p:cNvSpPr>
          <p:nvPr>
            <p:ph idx="1"/>
          </p:nvPr>
        </p:nvSpPr>
        <p:spPr>
          <a:xfrm>
            <a:off x="628650" y="1825624"/>
            <a:ext cx="7886700" cy="4681501"/>
          </a:xfrm>
          <a:solidFill>
            <a:schemeClr val="bg1">
              <a:alpha val="68000"/>
            </a:schemeClr>
          </a:solidFill>
        </p:spPr>
        <p:txBody>
          <a:bodyPr>
            <a:normAutofit/>
          </a:bodyPr>
          <a:lstStyle/>
          <a:p>
            <a:r>
              <a:rPr lang="en-US" dirty="0" smtClean="0"/>
              <a:t>Turn in your </a:t>
            </a:r>
            <a:r>
              <a:rPr lang="en-US" dirty="0" err="1" smtClean="0"/>
              <a:t>ch</a:t>
            </a:r>
            <a:r>
              <a:rPr lang="en-US" dirty="0" smtClean="0"/>
              <a:t> 11 quick recap! Make sure your name is on it!</a:t>
            </a:r>
          </a:p>
          <a:p>
            <a:r>
              <a:rPr lang="en-US" dirty="0" smtClean="0"/>
              <a:t>Fun historical artifacts! </a:t>
            </a:r>
          </a:p>
          <a:p>
            <a:r>
              <a:rPr lang="en-US" dirty="0" smtClean="0"/>
              <a:t>Let’s have a chill day – let’s learn some notetaking skills. Or maybe let’s talk about current events. Or have a class discussion about your last exercise from yesterday. We will see where the wind takes us.</a:t>
            </a:r>
          </a:p>
          <a:p>
            <a:endParaRPr lang="en-US" dirty="0"/>
          </a:p>
          <a:p>
            <a:r>
              <a:rPr lang="en-US" dirty="0" smtClean="0"/>
              <a:t>HOMEWORK: </a:t>
            </a:r>
            <a:r>
              <a:rPr lang="en-US" dirty="0" err="1" smtClean="0"/>
              <a:t>ch</a:t>
            </a:r>
            <a:r>
              <a:rPr lang="en-US" dirty="0" smtClean="0"/>
              <a:t> 12 study guide (continuous </a:t>
            </a:r>
            <a:r>
              <a:rPr lang="en-US" dirty="0" err="1" smtClean="0"/>
              <a:t>hw</a:t>
            </a:r>
            <a:r>
              <a:rPr lang="en-US" dirty="0" smtClean="0"/>
              <a:t>)</a:t>
            </a:r>
          </a:p>
        </p:txBody>
      </p:sp>
    </p:spTree>
    <p:extLst>
      <p:ext uri="{BB962C8B-B14F-4D97-AF65-F5344CB8AC3E}">
        <p14:creationId xmlns:p14="http://schemas.microsoft.com/office/powerpoint/2010/main" val="37597734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74713"/>
          </a:xfrm>
          <a:solidFill>
            <a:schemeClr val="bg1">
              <a:alpha val="37000"/>
            </a:schemeClr>
          </a:solidFill>
        </p:spPr>
        <p:txBody>
          <a:bodyPr/>
          <a:lstStyle/>
          <a:p>
            <a:r>
              <a:rPr lang="en-US" dirty="0" smtClean="0"/>
              <a:t>RECONSTRUCTION, 1865-1877</a:t>
            </a:r>
            <a:endParaRPr lang="en-US" dirty="0"/>
          </a:p>
        </p:txBody>
      </p:sp>
      <p:sp>
        <p:nvSpPr>
          <p:cNvPr id="4" name="TextBox 3"/>
          <p:cNvSpPr txBox="1"/>
          <p:nvPr/>
        </p:nvSpPr>
        <p:spPr>
          <a:xfrm>
            <a:off x="2498650" y="4121982"/>
            <a:ext cx="5741581" cy="2031325"/>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Other guiding questions: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What people or objects are shown?</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What, if any, words do you see? </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Why were those words chosen?</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What symbols are present?</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What do they represent?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What is the picture about?</a:t>
            </a:r>
          </a:p>
        </p:txBody>
      </p:sp>
      <p:pic>
        <p:nvPicPr>
          <p:cNvPr id="6" name="Content Placeholder 5"/>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bwMode="auto">
          <a:xfrm>
            <a:off x="1446287" y="1567656"/>
            <a:ext cx="6251426"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9726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37000"/>
            </a:schemeClr>
          </a:solidFill>
        </p:spPr>
        <p:txBody>
          <a:bodyPr/>
          <a:lstStyle/>
          <a:p>
            <a:r>
              <a:rPr lang="en-US" dirty="0" smtClean="0"/>
              <a:t>CREATING A PLAN FOR RECONSTRUCTION</a:t>
            </a:r>
            <a:endParaRPr lang="en-US" dirty="0"/>
          </a:p>
        </p:txBody>
      </p:sp>
      <p:sp>
        <p:nvSpPr>
          <p:cNvPr id="3" name="Content Placeholder 2"/>
          <p:cNvSpPr>
            <a:spLocks noGrp="1"/>
          </p:cNvSpPr>
          <p:nvPr>
            <p:ph idx="1"/>
          </p:nvPr>
        </p:nvSpPr>
        <p:spPr>
          <a:xfrm>
            <a:off x="628650" y="1825624"/>
            <a:ext cx="7886700" cy="4681501"/>
          </a:xfrm>
          <a:solidFill>
            <a:schemeClr val="bg1">
              <a:alpha val="68000"/>
            </a:schemeClr>
          </a:solidFill>
        </p:spPr>
        <p:txBody>
          <a:bodyPr>
            <a:normAutofit/>
          </a:bodyPr>
          <a:lstStyle/>
          <a:p>
            <a:r>
              <a:rPr lang="en-US" dirty="0" smtClean="0"/>
              <a:t>Your goals are:</a:t>
            </a:r>
          </a:p>
          <a:p>
            <a:pPr marL="914400" lvl="1" indent="-457200">
              <a:buAutoNum type="arabicPeriod"/>
            </a:pPr>
            <a:r>
              <a:rPr lang="en-US" sz="2800" dirty="0" smtClean="0"/>
              <a:t>To reunite the nation, resolve the conflicts that led to the war, and heal the wounds the war caused</a:t>
            </a:r>
          </a:p>
          <a:p>
            <a:pPr marL="914400" lvl="1" indent="-457200">
              <a:buAutoNum type="arabicPeriod"/>
            </a:pPr>
            <a:r>
              <a:rPr lang="en-US" sz="2800" dirty="0" smtClean="0"/>
              <a:t>To bring justice to the nation and its citizens</a:t>
            </a:r>
          </a:p>
        </p:txBody>
      </p:sp>
    </p:spTree>
    <p:extLst>
      <p:ext uri="{BB962C8B-B14F-4D97-AF65-F5344CB8AC3E}">
        <p14:creationId xmlns:p14="http://schemas.microsoft.com/office/powerpoint/2010/main" val="15387330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37000"/>
            </a:schemeClr>
          </a:solidFill>
        </p:spPr>
        <p:txBody>
          <a:bodyPr/>
          <a:lstStyle/>
          <a:p>
            <a:r>
              <a:rPr lang="en-US" dirty="0" smtClean="0"/>
              <a:t>CREATING A PLAN FOR RECONSTRUCTION</a:t>
            </a:r>
            <a:endParaRPr lang="en-US" dirty="0"/>
          </a:p>
        </p:txBody>
      </p:sp>
      <p:sp>
        <p:nvSpPr>
          <p:cNvPr id="3" name="Content Placeholder 2"/>
          <p:cNvSpPr>
            <a:spLocks noGrp="1"/>
          </p:cNvSpPr>
          <p:nvPr>
            <p:ph idx="1"/>
          </p:nvPr>
        </p:nvSpPr>
        <p:spPr>
          <a:xfrm>
            <a:off x="628650" y="1825624"/>
            <a:ext cx="7886700" cy="4681501"/>
          </a:xfrm>
          <a:solidFill>
            <a:schemeClr val="bg1">
              <a:alpha val="68000"/>
            </a:schemeClr>
          </a:solidFill>
        </p:spPr>
        <p:txBody>
          <a:bodyPr>
            <a:normAutofit/>
          </a:bodyPr>
          <a:lstStyle/>
          <a:p>
            <a:r>
              <a:rPr lang="en-US" dirty="0" smtClean="0"/>
              <a:t>What will happen to each of the ex-Confederate groups listed below?</a:t>
            </a:r>
          </a:p>
          <a:p>
            <a:pPr marL="457200" lvl="1" indent="0">
              <a:buNone/>
            </a:pPr>
            <a:r>
              <a:rPr lang="en-US" i="1" dirty="0" smtClean="0"/>
              <a:t>Will they be citizens? Will they be permitted to vote? Will they be permitted to hold office?</a:t>
            </a:r>
          </a:p>
          <a:p>
            <a:pPr marL="457200" lvl="1" indent="0">
              <a:buNone/>
            </a:pPr>
            <a:r>
              <a:rPr lang="en-US" sz="2800" dirty="0" smtClean="0"/>
              <a:t>	Confederate leaders</a:t>
            </a:r>
          </a:p>
          <a:p>
            <a:pPr marL="457200" lvl="1" indent="0">
              <a:buNone/>
            </a:pPr>
            <a:r>
              <a:rPr lang="en-US" sz="2800" dirty="0"/>
              <a:t>	</a:t>
            </a:r>
            <a:r>
              <a:rPr lang="en-US" sz="2800" dirty="0" smtClean="0"/>
              <a:t>Wealthy, slave-owning planters</a:t>
            </a:r>
          </a:p>
          <a:p>
            <a:pPr marL="457200" lvl="1" indent="0">
              <a:buNone/>
            </a:pPr>
            <a:r>
              <a:rPr lang="en-US" sz="2800" dirty="0"/>
              <a:t>	</a:t>
            </a:r>
            <a:r>
              <a:rPr lang="en-US" sz="2800" dirty="0" smtClean="0"/>
              <a:t>Women who ran plantation households</a:t>
            </a:r>
          </a:p>
          <a:p>
            <a:pPr marL="457200" lvl="1" indent="0">
              <a:buNone/>
            </a:pPr>
            <a:r>
              <a:rPr lang="en-US" sz="2800" dirty="0"/>
              <a:t>	</a:t>
            </a:r>
            <a:r>
              <a:rPr lang="en-US" sz="2800" dirty="0" smtClean="0"/>
              <a:t>Low-ranking soldiers</a:t>
            </a:r>
          </a:p>
          <a:p>
            <a:pPr marL="457200" lvl="1" indent="0">
              <a:buNone/>
            </a:pPr>
            <a:r>
              <a:rPr lang="en-US" sz="2800" dirty="0"/>
              <a:t>	</a:t>
            </a:r>
            <a:r>
              <a:rPr lang="en-US" sz="2800" dirty="0" smtClean="0"/>
              <a:t>Working-class and poor whites</a:t>
            </a:r>
          </a:p>
        </p:txBody>
      </p:sp>
    </p:spTree>
    <p:extLst>
      <p:ext uri="{BB962C8B-B14F-4D97-AF65-F5344CB8AC3E}">
        <p14:creationId xmlns:p14="http://schemas.microsoft.com/office/powerpoint/2010/main" val="9213297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37000"/>
            </a:schemeClr>
          </a:solidFill>
        </p:spPr>
        <p:txBody>
          <a:bodyPr/>
          <a:lstStyle/>
          <a:p>
            <a:r>
              <a:rPr lang="en-US" dirty="0" smtClean="0"/>
              <a:t>CREATING A PLAN FOR RECONSTRUCTION</a:t>
            </a:r>
            <a:endParaRPr lang="en-US" dirty="0"/>
          </a:p>
        </p:txBody>
      </p:sp>
      <p:sp>
        <p:nvSpPr>
          <p:cNvPr id="3" name="Content Placeholder 2"/>
          <p:cNvSpPr>
            <a:spLocks noGrp="1"/>
          </p:cNvSpPr>
          <p:nvPr>
            <p:ph idx="1"/>
          </p:nvPr>
        </p:nvSpPr>
        <p:spPr>
          <a:xfrm>
            <a:off x="628650" y="1825624"/>
            <a:ext cx="7886700" cy="4681501"/>
          </a:xfrm>
          <a:solidFill>
            <a:schemeClr val="bg1">
              <a:alpha val="68000"/>
            </a:schemeClr>
          </a:solidFill>
        </p:spPr>
        <p:txBody>
          <a:bodyPr>
            <a:normAutofit/>
          </a:bodyPr>
          <a:lstStyle/>
          <a:p>
            <a:r>
              <a:rPr lang="en-US" dirty="0" smtClean="0"/>
              <a:t>What will happen to </a:t>
            </a:r>
            <a:r>
              <a:rPr lang="en-US" dirty="0" err="1" smtClean="0"/>
              <a:t>freedpeople</a:t>
            </a:r>
            <a:r>
              <a:rPr lang="en-US" dirty="0" smtClean="0"/>
              <a:t> and other   African Americans? </a:t>
            </a:r>
            <a:r>
              <a:rPr lang="en-US" dirty="0"/>
              <a:t/>
            </a:r>
            <a:br>
              <a:rPr lang="en-US" dirty="0"/>
            </a:br>
            <a:r>
              <a:rPr lang="en-US" i="1" dirty="0" smtClean="0"/>
              <a:t>Will they be citizens? Will they be permitted to vote and hold office? What other rights will they get?</a:t>
            </a:r>
          </a:p>
        </p:txBody>
      </p:sp>
    </p:spTree>
    <p:extLst>
      <p:ext uri="{BB962C8B-B14F-4D97-AF65-F5344CB8AC3E}">
        <p14:creationId xmlns:p14="http://schemas.microsoft.com/office/powerpoint/2010/main" val="27410572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37000"/>
            </a:schemeClr>
          </a:solidFill>
        </p:spPr>
        <p:txBody>
          <a:bodyPr/>
          <a:lstStyle/>
          <a:p>
            <a:r>
              <a:rPr lang="en-US" dirty="0" smtClean="0"/>
              <a:t>CREATING A PLAN FOR RECONSTRUCTION</a:t>
            </a:r>
            <a:endParaRPr lang="en-US" dirty="0"/>
          </a:p>
        </p:txBody>
      </p:sp>
      <p:sp>
        <p:nvSpPr>
          <p:cNvPr id="3" name="Content Placeholder 2"/>
          <p:cNvSpPr>
            <a:spLocks noGrp="1"/>
          </p:cNvSpPr>
          <p:nvPr>
            <p:ph idx="1"/>
          </p:nvPr>
        </p:nvSpPr>
        <p:spPr>
          <a:xfrm>
            <a:off x="628650" y="1825624"/>
            <a:ext cx="7886700" cy="4681501"/>
          </a:xfrm>
          <a:solidFill>
            <a:schemeClr val="bg1">
              <a:alpha val="68000"/>
            </a:schemeClr>
          </a:solidFill>
        </p:spPr>
        <p:txBody>
          <a:bodyPr>
            <a:normAutofit/>
          </a:bodyPr>
          <a:lstStyle/>
          <a:p>
            <a:r>
              <a:rPr lang="en-US" dirty="0" smtClean="0"/>
              <a:t>What will happen to the land confiscated by the Union army or abandoned during the war? </a:t>
            </a:r>
            <a:r>
              <a:rPr lang="en-US" dirty="0"/>
              <a:t/>
            </a:r>
            <a:br>
              <a:rPr lang="en-US" dirty="0"/>
            </a:br>
            <a:r>
              <a:rPr lang="en-US" i="1" dirty="0" smtClean="0"/>
              <a:t>Who has the right to use it? Who has the right to own it?</a:t>
            </a:r>
          </a:p>
        </p:txBody>
      </p:sp>
    </p:spTree>
    <p:extLst>
      <p:ext uri="{BB962C8B-B14F-4D97-AF65-F5344CB8AC3E}">
        <p14:creationId xmlns:p14="http://schemas.microsoft.com/office/powerpoint/2010/main" val="39484443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37000"/>
            </a:schemeClr>
          </a:solidFill>
        </p:spPr>
        <p:txBody>
          <a:bodyPr/>
          <a:lstStyle/>
          <a:p>
            <a:r>
              <a:rPr lang="en-US" dirty="0" smtClean="0"/>
              <a:t>CREATING A PLAN FOR RECONSTRUCTION</a:t>
            </a:r>
            <a:endParaRPr lang="en-US" dirty="0"/>
          </a:p>
        </p:txBody>
      </p:sp>
      <p:sp>
        <p:nvSpPr>
          <p:cNvPr id="3" name="Content Placeholder 2"/>
          <p:cNvSpPr>
            <a:spLocks noGrp="1"/>
          </p:cNvSpPr>
          <p:nvPr>
            <p:ph idx="1"/>
          </p:nvPr>
        </p:nvSpPr>
        <p:spPr>
          <a:xfrm>
            <a:off x="628650" y="1825624"/>
            <a:ext cx="7886700" cy="4681501"/>
          </a:xfrm>
          <a:solidFill>
            <a:schemeClr val="bg1">
              <a:alpha val="68000"/>
            </a:schemeClr>
          </a:solidFill>
        </p:spPr>
        <p:txBody>
          <a:bodyPr>
            <a:normAutofit/>
          </a:bodyPr>
          <a:lstStyle/>
          <a:p>
            <a:r>
              <a:rPr lang="en-US" dirty="0" smtClean="0"/>
              <a:t>What is the best way to ensure that white Southerners will be loyal to the United States and accept the end of slavery?</a:t>
            </a:r>
            <a:endParaRPr lang="en-US" i="1" dirty="0" smtClean="0"/>
          </a:p>
        </p:txBody>
      </p:sp>
    </p:spTree>
    <p:extLst>
      <p:ext uri="{BB962C8B-B14F-4D97-AF65-F5344CB8AC3E}">
        <p14:creationId xmlns:p14="http://schemas.microsoft.com/office/powerpoint/2010/main" val="12923809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37000"/>
            </a:schemeClr>
          </a:solidFill>
        </p:spPr>
        <p:txBody>
          <a:bodyPr/>
          <a:lstStyle/>
          <a:p>
            <a:r>
              <a:rPr lang="en-US" dirty="0" smtClean="0"/>
              <a:t>EVALUATE YOUR PLAN</a:t>
            </a:r>
            <a:endParaRPr lang="en-US" dirty="0"/>
          </a:p>
        </p:txBody>
      </p:sp>
      <p:sp>
        <p:nvSpPr>
          <p:cNvPr id="3" name="Content Placeholder 2"/>
          <p:cNvSpPr>
            <a:spLocks noGrp="1"/>
          </p:cNvSpPr>
          <p:nvPr>
            <p:ph idx="1"/>
          </p:nvPr>
        </p:nvSpPr>
        <p:spPr>
          <a:xfrm>
            <a:off x="628650" y="1825624"/>
            <a:ext cx="7886700" cy="4681501"/>
          </a:xfrm>
          <a:solidFill>
            <a:schemeClr val="bg1">
              <a:alpha val="68000"/>
            </a:schemeClr>
          </a:solidFill>
        </p:spPr>
        <p:txBody>
          <a:bodyPr>
            <a:normAutofit/>
          </a:bodyPr>
          <a:lstStyle/>
          <a:p>
            <a:r>
              <a:rPr lang="en-US" dirty="0" smtClean="0"/>
              <a:t>Who are the winners and losers in your plan?</a:t>
            </a:r>
          </a:p>
          <a:p>
            <a:r>
              <a:rPr lang="en-US" dirty="0" smtClean="0"/>
              <a:t>How will your plan help to reunite and heal the country?</a:t>
            </a:r>
          </a:p>
          <a:p>
            <a:r>
              <a:rPr lang="en-US" dirty="0" smtClean="0"/>
              <a:t>How will your plan bring about justice after the war? Does it deny justice to any groups of Americans? What might that lead to?</a:t>
            </a:r>
          </a:p>
        </p:txBody>
      </p:sp>
    </p:spTree>
    <p:extLst>
      <p:ext uri="{BB962C8B-B14F-4D97-AF65-F5344CB8AC3E}">
        <p14:creationId xmlns:p14="http://schemas.microsoft.com/office/powerpoint/2010/main" val="1187723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8039" y="2594344"/>
            <a:ext cx="5427921" cy="968782"/>
          </a:xfrm>
          <a:solidFill>
            <a:schemeClr val="bg1"/>
          </a:solidFill>
        </p:spPr>
        <p:txBody>
          <a:bodyPr/>
          <a:lstStyle/>
          <a:p>
            <a:r>
              <a:rPr lang="en-US" dirty="0" smtClean="0"/>
              <a:t>THE CIVIL WAR</a:t>
            </a:r>
            <a:endParaRPr lang="en-US" dirty="0"/>
          </a:p>
        </p:txBody>
      </p:sp>
      <p:sp>
        <p:nvSpPr>
          <p:cNvPr id="3" name="Subtitle 2"/>
          <p:cNvSpPr>
            <a:spLocks noGrp="1"/>
          </p:cNvSpPr>
          <p:nvPr>
            <p:ph type="subTitle" idx="1"/>
          </p:nvPr>
        </p:nvSpPr>
        <p:spPr>
          <a:xfrm>
            <a:off x="1143000" y="3602038"/>
            <a:ext cx="6858000" cy="438334"/>
          </a:xfrm>
          <a:solidFill>
            <a:schemeClr val="bg1">
              <a:alpha val="64000"/>
            </a:schemeClr>
          </a:solidFill>
        </p:spPr>
        <p:txBody>
          <a:bodyPr/>
          <a:lstStyle/>
          <a:p>
            <a:r>
              <a:rPr lang="en-US" dirty="0" smtClean="0"/>
              <a:t>Learning target: Identify major causes of the Civil War</a:t>
            </a:r>
            <a:endParaRPr lang="en-US" dirty="0"/>
          </a:p>
        </p:txBody>
      </p:sp>
    </p:spTree>
    <p:extLst>
      <p:ext uri="{BB962C8B-B14F-4D97-AF65-F5344CB8AC3E}">
        <p14:creationId xmlns:p14="http://schemas.microsoft.com/office/powerpoint/2010/main" val="6614686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8039" y="2594344"/>
            <a:ext cx="5427921" cy="968782"/>
          </a:xfrm>
          <a:solidFill>
            <a:schemeClr val="bg1"/>
          </a:solidFill>
        </p:spPr>
        <p:txBody>
          <a:bodyPr>
            <a:normAutofit fontScale="90000"/>
          </a:bodyPr>
          <a:lstStyle/>
          <a:p>
            <a:r>
              <a:rPr lang="en-US" dirty="0" smtClean="0"/>
              <a:t>RECONSTRUCTION</a:t>
            </a:r>
            <a:endParaRPr lang="en-US" dirty="0"/>
          </a:p>
        </p:txBody>
      </p:sp>
      <p:sp>
        <p:nvSpPr>
          <p:cNvPr id="3" name="Subtitle 2"/>
          <p:cNvSpPr>
            <a:spLocks noGrp="1"/>
          </p:cNvSpPr>
          <p:nvPr>
            <p:ph type="subTitle" idx="1"/>
          </p:nvPr>
        </p:nvSpPr>
        <p:spPr>
          <a:xfrm>
            <a:off x="1143000" y="3602037"/>
            <a:ext cx="6858000" cy="855663"/>
          </a:xfrm>
          <a:solidFill>
            <a:schemeClr val="bg1">
              <a:alpha val="64000"/>
            </a:schemeClr>
          </a:solidFill>
        </p:spPr>
        <p:txBody>
          <a:bodyPr>
            <a:normAutofit/>
          </a:bodyPr>
          <a:lstStyle/>
          <a:p>
            <a:r>
              <a:rPr lang="en-US" dirty="0" smtClean="0"/>
              <a:t>Learning target: How will </a:t>
            </a:r>
            <a:r>
              <a:rPr lang="en-US" dirty="0"/>
              <a:t>people </a:t>
            </a:r>
            <a:r>
              <a:rPr lang="en-US" dirty="0" smtClean="0"/>
              <a:t>(men, women, whites, blacks</a:t>
            </a:r>
            <a:r>
              <a:rPr lang="en-US" dirty="0"/>
              <a:t>) respond and adjust </a:t>
            </a:r>
            <a:r>
              <a:rPr lang="en-US" dirty="0" smtClean="0"/>
              <a:t>to life after war</a:t>
            </a:r>
            <a:endParaRPr lang="en-US" dirty="0"/>
          </a:p>
        </p:txBody>
      </p:sp>
    </p:spTree>
    <p:extLst>
      <p:ext uri="{BB962C8B-B14F-4D97-AF65-F5344CB8AC3E}">
        <p14:creationId xmlns:p14="http://schemas.microsoft.com/office/powerpoint/2010/main" val="4011612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37000"/>
            </a:schemeClr>
          </a:solidFill>
        </p:spPr>
        <p:txBody>
          <a:bodyPr/>
          <a:lstStyle/>
          <a:p>
            <a:r>
              <a:rPr lang="en-US" dirty="0" smtClean="0"/>
              <a:t>AGENDA – 8/29</a:t>
            </a:r>
            <a:endParaRPr lang="en-US" dirty="0"/>
          </a:p>
        </p:txBody>
      </p:sp>
      <p:sp>
        <p:nvSpPr>
          <p:cNvPr id="3" name="Content Placeholder 2"/>
          <p:cNvSpPr>
            <a:spLocks noGrp="1"/>
          </p:cNvSpPr>
          <p:nvPr>
            <p:ph idx="1"/>
          </p:nvPr>
        </p:nvSpPr>
        <p:spPr>
          <a:xfrm>
            <a:off x="628650" y="1825624"/>
            <a:ext cx="7886700" cy="4681501"/>
          </a:xfrm>
          <a:solidFill>
            <a:schemeClr val="bg1">
              <a:alpha val="68000"/>
            </a:schemeClr>
          </a:solidFill>
        </p:spPr>
        <p:txBody>
          <a:bodyPr>
            <a:normAutofit/>
          </a:bodyPr>
          <a:lstStyle/>
          <a:p>
            <a:r>
              <a:rPr lang="en-US" dirty="0" smtClean="0"/>
              <a:t>Lincoln vs. Johnson: plans for Reconstruction</a:t>
            </a:r>
          </a:p>
        </p:txBody>
      </p:sp>
    </p:spTree>
    <p:extLst>
      <p:ext uri="{BB962C8B-B14F-4D97-AF65-F5344CB8AC3E}">
        <p14:creationId xmlns:p14="http://schemas.microsoft.com/office/powerpoint/2010/main" val="15037097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8039" y="2594344"/>
            <a:ext cx="5427921" cy="968782"/>
          </a:xfrm>
          <a:solidFill>
            <a:schemeClr val="bg1"/>
          </a:solidFill>
        </p:spPr>
        <p:txBody>
          <a:bodyPr>
            <a:normAutofit fontScale="90000"/>
          </a:bodyPr>
          <a:lstStyle/>
          <a:p>
            <a:r>
              <a:rPr lang="en-US" dirty="0" smtClean="0"/>
              <a:t>RECONSTRUCTION</a:t>
            </a:r>
            <a:endParaRPr lang="en-US" dirty="0"/>
          </a:p>
        </p:txBody>
      </p:sp>
      <p:sp>
        <p:nvSpPr>
          <p:cNvPr id="3" name="Subtitle 2"/>
          <p:cNvSpPr>
            <a:spLocks noGrp="1"/>
          </p:cNvSpPr>
          <p:nvPr>
            <p:ph type="subTitle" idx="1"/>
          </p:nvPr>
        </p:nvSpPr>
        <p:spPr>
          <a:xfrm>
            <a:off x="1143000" y="3602037"/>
            <a:ext cx="6858000" cy="855663"/>
          </a:xfrm>
          <a:solidFill>
            <a:schemeClr val="bg1">
              <a:alpha val="64000"/>
            </a:schemeClr>
          </a:solidFill>
        </p:spPr>
        <p:txBody>
          <a:bodyPr>
            <a:normAutofit/>
          </a:bodyPr>
          <a:lstStyle/>
          <a:p>
            <a:r>
              <a:rPr lang="en-US" dirty="0" smtClean="0"/>
              <a:t>Learning target: How will </a:t>
            </a:r>
            <a:r>
              <a:rPr lang="en-US" dirty="0"/>
              <a:t>people </a:t>
            </a:r>
            <a:r>
              <a:rPr lang="en-US" dirty="0" smtClean="0"/>
              <a:t>(men, women, whites, blacks</a:t>
            </a:r>
            <a:r>
              <a:rPr lang="en-US" dirty="0"/>
              <a:t>) respond and adjust </a:t>
            </a:r>
            <a:r>
              <a:rPr lang="en-US" dirty="0" smtClean="0"/>
              <a:t>to life after war</a:t>
            </a:r>
            <a:endParaRPr lang="en-US" dirty="0"/>
          </a:p>
        </p:txBody>
      </p:sp>
    </p:spTree>
    <p:extLst>
      <p:ext uri="{BB962C8B-B14F-4D97-AF65-F5344CB8AC3E}">
        <p14:creationId xmlns:p14="http://schemas.microsoft.com/office/powerpoint/2010/main" val="2394296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37000"/>
            </a:schemeClr>
          </a:solidFill>
        </p:spPr>
        <p:txBody>
          <a:bodyPr/>
          <a:lstStyle/>
          <a:p>
            <a:r>
              <a:rPr lang="en-US" dirty="0" smtClean="0"/>
              <a:t>AGENDA: 8/30</a:t>
            </a:r>
            <a:endParaRPr lang="en-US" dirty="0"/>
          </a:p>
        </p:txBody>
      </p:sp>
      <p:sp>
        <p:nvSpPr>
          <p:cNvPr id="3" name="Content Placeholder 2"/>
          <p:cNvSpPr>
            <a:spLocks noGrp="1"/>
          </p:cNvSpPr>
          <p:nvPr>
            <p:ph idx="1"/>
          </p:nvPr>
        </p:nvSpPr>
        <p:spPr>
          <a:xfrm>
            <a:off x="628650" y="1825624"/>
            <a:ext cx="7886700" cy="4681501"/>
          </a:xfrm>
          <a:solidFill>
            <a:schemeClr val="bg1">
              <a:alpha val="68000"/>
            </a:schemeClr>
          </a:solidFill>
        </p:spPr>
        <p:txBody>
          <a:bodyPr>
            <a:normAutofit/>
          </a:bodyPr>
          <a:lstStyle/>
          <a:p>
            <a:r>
              <a:rPr lang="en-US" dirty="0" smtClean="0"/>
              <a:t>Warm up: “Good Ole Rebel”</a:t>
            </a:r>
          </a:p>
          <a:p>
            <a:r>
              <a:rPr lang="en-US" dirty="0" smtClean="0"/>
              <a:t>Lesson: Responses to Reconstruction</a:t>
            </a:r>
          </a:p>
          <a:p>
            <a:r>
              <a:rPr lang="en-US" dirty="0" smtClean="0"/>
              <a:t>Homework: </a:t>
            </a:r>
            <a:r>
              <a:rPr lang="en-US" dirty="0" err="1" smtClean="0"/>
              <a:t>Ch</a:t>
            </a:r>
            <a:r>
              <a:rPr lang="en-US" dirty="0" smtClean="0"/>
              <a:t> 12 study guide</a:t>
            </a:r>
          </a:p>
        </p:txBody>
      </p:sp>
    </p:spTree>
    <p:extLst>
      <p:ext uri="{BB962C8B-B14F-4D97-AF65-F5344CB8AC3E}">
        <p14:creationId xmlns:p14="http://schemas.microsoft.com/office/powerpoint/2010/main" val="28120836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37000"/>
            </a:schemeClr>
          </a:solidFill>
        </p:spPr>
        <p:txBody>
          <a:bodyPr/>
          <a:lstStyle/>
          <a:p>
            <a:r>
              <a:rPr lang="en-US" dirty="0" smtClean="0"/>
              <a:t>WARM UP</a:t>
            </a:r>
            <a:endParaRPr lang="en-US" dirty="0"/>
          </a:p>
        </p:txBody>
      </p:sp>
      <p:sp>
        <p:nvSpPr>
          <p:cNvPr id="3" name="Content Placeholder 2"/>
          <p:cNvSpPr>
            <a:spLocks noGrp="1"/>
          </p:cNvSpPr>
          <p:nvPr>
            <p:ph idx="1"/>
          </p:nvPr>
        </p:nvSpPr>
        <p:spPr>
          <a:xfrm>
            <a:off x="628650" y="1825624"/>
            <a:ext cx="7886700" cy="4681501"/>
          </a:xfrm>
          <a:solidFill>
            <a:schemeClr val="bg1">
              <a:alpha val="68000"/>
            </a:schemeClr>
          </a:solidFill>
        </p:spPr>
        <p:txBody>
          <a:bodyPr>
            <a:normAutofit/>
          </a:bodyPr>
          <a:lstStyle/>
          <a:p>
            <a:r>
              <a:rPr lang="en-US" dirty="0" smtClean="0"/>
              <a:t>Listen to “Good Ole Rebel”</a:t>
            </a:r>
          </a:p>
          <a:p>
            <a:r>
              <a:rPr lang="en-US" dirty="0" smtClean="0"/>
              <a:t>As you listen, write </a:t>
            </a:r>
            <a:r>
              <a:rPr lang="en-US" dirty="0"/>
              <a:t>down three words or phrases that describe Southern white attitudes toward </a:t>
            </a:r>
            <a:r>
              <a:rPr lang="en-US" dirty="0" smtClean="0"/>
              <a:t>Reconstruction</a:t>
            </a:r>
          </a:p>
        </p:txBody>
      </p:sp>
    </p:spTree>
    <p:extLst>
      <p:ext uri="{BB962C8B-B14F-4D97-AF65-F5344CB8AC3E}">
        <p14:creationId xmlns:p14="http://schemas.microsoft.com/office/powerpoint/2010/main" val="33654543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37000"/>
            </a:schemeClr>
          </a:solidFill>
        </p:spPr>
        <p:txBody>
          <a:bodyPr/>
          <a:lstStyle/>
          <a:p>
            <a:r>
              <a:rPr lang="en-US" dirty="0" smtClean="0"/>
              <a:t>RECONSTRUCTION TIMELINE</a:t>
            </a:r>
            <a:endParaRPr lang="en-US" dirty="0"/>
          </a:p>
        </p:txBody>
      </p:sp>
      <p:sp>
        <p:nvSpPr>
          <p:cNvPr id="3" name="Content Placeholder 2"/>
          <p:cNvSpPr>
            <a:spLocks noGrp="1"/>
          </p:cNvSpPr>
          <p:nvPr>
            <p:ph idx="1"/>
          </p:nvPr>
        </p:nvSpPr>
        <p:spPr>
          <a:xfrm>
            <a:off x="628650" y="1825624"/>
            <a:ext cx="7886700" cy="4681501"/>
          </a:xfrm>
          <a:solidFill>
            <a:schemeClr val="bg1">
              <a:alpha val="68000"/>
            </a:schemeClr>
          </a:solidFill>
        </p:spPr>
        <p:txBody>
          <a:bodyPr>
            <a:normAutofit/>
          </a:bodyPr>
          <a:lstStyle/>
          <a:p>
            <a:endParaRPr lang="en-US" dirty="0" smtClean="0"/>
          </a:p>
        </p:txBody>
      </p:sp>
    </p:spTree>
    <p:extLst>
      <p:ext uri="{BB962C8B-B14F-4D97-AF65-F5344CB8AC3E}">
        <p14:creationId xmlns:p14="http://schemas.microsoft.com/office/powerpoint/2010/main" val="9535567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37000"/>
            </a:schemeClr>
          </a:solidFill>
        </p:spPr>
        <p:txBody>
          <a:bodyPr/>
          <a:lstStyle/>
          <a:p>
            <a:r>
              <a:rPr lang="en-US" dirty="0" smtClean="0"/>
              <a:t>AFRICAN AMERICANS DURING RECONSTRUCTION</a:t>
            </a:r>
            <a:endParaRPr lang="en-US" dirty="0"/>
          </a:p>
        </p:txBody>
      </p:sp>
      <p:sp>
        <p:nvSpPr>
          <p:cNvPr id="3" name="Content Placeholder 2"/>
          <p:cNvSpPr>
            <a:spLocks noGrp="1"/>
          </p:cNvSpPr>
          <p:nvPr>
            <p:ph idx="1"/>
          </p:nvPr>
        </p:nvSpPr>
        <p:spPr>
          <a:xfrm>
            <a:off x="628650" y="1825624"/>
            <a:ext cx="3410613" cy="4681501"/>
          </a:xfrm>
          <a:solidFill>
            <a:schemeClr val="bg1">
              <a:alpha val="68000"/>
            </a:schemeClr>
          </a:solidFill>
        </p:spPr>
        <p:txBody>
          <a:bodyPr>
            <a:normAutofit/>
          </a:bodyPr>
          <a:lstStyle/>
          <a:p>
            <a:r>
              <a:rPr lang="en-US" dirty="0" smtClean="0"/>
              <a:t>Immediately suppressed by whites, who disagreed with freeing the slaves</a:t>
            </a:r>
          </a:p>
          <a:p>
            <a:r>
              <a:rPr lang="en-US" dirty="0" smtClean="0"/>
              <a:t>Passed </a:t>
            </a:r>
            <a:r>
              <a:rPr lang="en-US" b="1" dirty="0" smtClean="0"/>
              <a:t>Black Codes </a:t>
            </a:r>
            <a:r>
              <a:rPr lang="en-US" dirty="0" smtClean="0"/>
              <a:t>– laws that restricted freedoms and forced former slaves back into low paying jobs</a:t>
            </a:r>
          </a:p>
        </p:txBody>
      </p:sp>
      <p:pic>
        <p:nvPicPr>
          <p:cNvPr id="1026" name="Picture 2" descr="http://study.com/cimages/multimages/16/The_Union_as_It_W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7365" y="1960795"/>
            <a:ext cx="4277985" cy="4384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3425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37000"/>
            </a:schemeClr>
          </a:solidFill>
        </p:spPr>
        <p:txBody>
          <a:bodyPr/>
          <a:lstStyle/>
          <a:p>
            <a:r>
              <a:rPr lang="en-US" dirty="0" smtClean="0"/>
              <a:t>AFRICAN AMERICANS DURING RECONSTRUCTION</a:t>
            </a:r>
            <a:endParaRPr lang="en-US" dirty="0"/>
          </a:p>
        </p:txBody>
      </p:sp>
      <p:sp>
        <p:nvSpPr>
          <p:cNvPr id="3" name="Content Placeholder 2"/>
          <p:cNvSpPr>
            <a:spLocks noGrp="1"/>
          </p:cNvSpPr>
          <p:nvPr>
            <p:ph idx="1"/>
          </p:nvPr>
        </p:nvSpPr>
        <p:spPr>
          <a:xfrm>
            <a:off x="628651" y="1825624"/>
            <a:ext cx="2941486" cy="4948887"/>
          </a:xfrm>
          <a:solidFill>
            <a:schemeClr val="bg1">
              <a:alpha val="68000"/>
            </a:schemeClr>
          </a:solidFill>
        </p:spPr>
        <p:txBody>
          <a:bodyPr>
            <a:normAutofit lnSpcReduction="10000"/>
          </a:bodyPr>
          <a:lstStyle/>
          <a:p>
            <a:r>
              <a:rPr lang="en-US" dirty="0" smtClean="0"/>
              <a:t>Very limited options</a:t>
            </a:r>
            <a:r>
              <a:rPr lang="en-US" dirty="0"/>
              <a:t> </a:t>
            </a:r>
            <a:r>
              <a:rPr lang="en-US" dirty="0" smtClean="0"/>
              <a:t>due to Black Codes</a:t>
            </a:r>
          </a:p>
          <a:p>
            <a:r>
              <a:rPr lang="en-US" dirty="0" smtClean="0"/>
              <a:t>Most returned to working on farms and plantations</a:t>
            </a:r>
          </a:p>
          <a:p>
            <a:pPr lvl="1"/>
            <a:r>
              <a:rPr lang="en-US" dirty="0" smtClean="0"/>
              <a:t>Especially in the South, few had skills outside of manual labor… which will lead to the </a:t>
            </a:r>
            <a:r>
              <a:rPr lang="en-US" b="1" dirty="0" smtClean="0"/>
              <a:t>Freedmen’s Bureau</a:t>
            </a:r>
          </a:p>
          <a:p>
            <a:pPr marL="457200" lvl="1" indent="0">
              <a:buNone/>
            </a:pPr>
            <a:endParaRPr lang="en-US" dirty="0"/>
          </a:p>
        </p:txBody>
      </p:sp>
      <p:pic>
        <p:nvPicPr>
          <p:cNvPr id="2050" name="Picture 2" descr="https://nmaahc.si.edu/sites/default/files/styles/image_caption/public/images/captioned/freedmensschool.png?itok=EbdAg5v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2772" y="1825624"/>
            <a:ext cx="4568878" cy="342665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3729162" y="5322381"/>
            <a:ext cx="4874149" cy="1396471"/>
          </a:xfrm>
          <a:prstGeom prst="rect">
            <a:avLst/>
          </a:prstGeom>
          <a:solidFill>
            <a:schemeClr val="bg1">
              <a:alpha val="68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Provided food, housing, medical aid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Established schools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Offered legal assistance</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 name="Straight Arrow Connector 5"/>
          <p:cNvCxnSpPr/>
          <p:nvPr/>
        </p:nvCxnSpPr>
        <p:spPr>
          <a:xfrm flipV="1">
            <a:off x="3021496" y="5796501"/>
            <a:ext cx="771276" cy="389614"/>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7771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37000"/>
            </a:schemeClr>
          </a:solidFill>
        </p:spPr>
        <p:txBody>
          <a:bodyPr/>
          <a:lstStyle/>
          <a:p>
            <a:r>
              <a:rPr lang="en-US" dirty="0" smtClean="0"/>
              <a:t>THE RISE OF THE KKK</a:t>
            </a:r>
            <a:endParaRPr lang="en-US" dirty="0"/>
          </a:p>
        </p:txBody>
      </p:sp>
      <p:sp>
        <p:nvSpPr>
          <p:cNvPr id="3" name="Content Placeholder 2"/>
          <p:cNvSpPr>
            <a:spLocks noGrp="1"/>
          </p:cNvSpPr>
          <p:nvPr>
            <p:ph idx="1"/>
          </p:nvPr>
        </p:nvSpPr>
        <p:spPr>
          <a:xfrm>
            <a:off x="628650" y="1825624"/>
            <a:ext cx="7886700" cy="4681501"/>
          </a:xfrm>
          <a:solidFill>
            <a:schemeClr val="bg1">
              <a:alpha val="68000"/>
            </a:schemeClr>
          </a:solidFill>
        </p:spPr>
        <p:txBody>
          <a:bodyPr>
            <a:normAutofit/>
          </a:bodyPr>
          <a:lstStyle/>
          <a:p>
            <a:endParaRPr lang="en-US" dirty="0" smtClean="0"/>
          </a:p>
        </p:txBody>
      </p:sp>
    </p:spTree>
    <p:extLst>
      <p:ext uri="{BB962C8B-B14F-4D97-AF65-F5344CB8AC3E}">
        <p14:creationId xmlns:p14="http://schemas.microsoft.com/office/powerpoint/2010/main" val="10979108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8039" y="2594344"/>
            <a:ext cx="5427921" cy="968782"/>
          </a:xfrm>
          <a:solidFill>
            <a:schemeClr val="bg1"/>
          </a:solidFill>
        </p:spPr>
        <p:txBody>
          <a:bodyPr>
            <a:normAutofit/>
          </a:bodyPr>
          <a:lstStyle/>
          <a:p>
            <a:r>
              <a:rPr lang="en-US" dirty="0" smtClean="0"/>
              <a:t>LYNCHING</a:t>
            </a:r>
            <a:endParaRPr lang="en-US" dirty="0"/>
          </a:p>
        </p:txBody>
      </p:sp>
      <p:sp>
        <p:nvSpPr>
          <p:cNvPr id="3" name="Subtitle 2"/>
          <p:cNvSpPr>
            <a:spLocks noGrp="1"/>
          </p:cNvSpPr>
          <p:nvPr>
            <p:ph type="subTitle" idx="1"/>
          </p:nvPr>
        </p:nvSpPr>
        <p:spPr>
          <a:xfrm>
            <a:off x="1143000" y="3602037"/>
            <a:ext cx="6858000" cy="855663"/>
          </a:xfrm>
          <a:solidFill>
            <a:schemeClr val="bg1">
              <a:alpha val="64000"/>
            </a:schemeClr>
          </a:solidFill>
        </p:spPr>
        <p:txBody>
          <a:bodyPr>
            <a:normAutofit/>
          </a:bodyPr>
          <a:lstStyle/>
          <a:p>
            <a:r>
              <a:rPr lang="en-US" dirty="0" smtClean="0"/>
              <a:t>Learning target: How will </a:t>
            </a:r>
            <a:r>
              <a:rPr lang="en-US" dirty="0"/>
              <a:t>people </a:t>
            </a:r>
            <a:r>
              <a:rPr lang="en-US" dirty="0" smtClean="0"/>
              <a:t>(men, women, whites, blacks</a:t>
            </a:r>
            <a:r>
              <a:rPr lang="en-US" dirty="0"/>
              <a:t>) respond and adjust </a:t>
            </a:r>
            <a:r>
              <a:rPr lang="en-US" dirty="0" smtClean="0"/>
              <a:t>to life after war</a:t>
            </a:r>
            <a:endParaRPr lang="en-US" dirty="0"/>
          </a:p>
        </p:txBody>
      </p:sp>
    </p:spTree>
    <p:extLst>
      <p:ext uri="{BB962C8B-B14F-4D97-AF65-F5344CB8AC3E}">
        <p14:creationId xmlns:p14="http://schemas.microsoft.com/office/powerpoint/2010/main" val="2574069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37000"/>
            </a:schemeClr>
          </a:solidFill>
        </p:spPr>
        <p:txBody>
          <a:bodyPr/>
          <a:lstStyle/>
          <a:p>
            <a:r>
              <a:rPr lang="en-US" dirty="0" smtClean="0"/>
              <a:t>VOCABULARY</a:t>
            </a:r>
            <a:endParaRPr lang="en-US" dirty="0"/>
          </a:p>
        </p:txBody>
      </p:sp>
      <p:sp>
        <p:nvSpPr>
          <p:cNvPr id="3" name="Content Placeholder 2"/>
          <p:cNvSpPr>
            <a:spLocks noGrp="1"/>
          </p:cNvSpPr>
          <p:nvPr>
            <p:ph idx="1"/>
          </p:nvPr>
        </p:nvSpPr>
        <p:spPr>
          <a:solidFill>
            <a:schemeClr val="bg1">
              <a:alpha val="68000"/>
            </a:schemeClr>
          </a:solidFill>
        </p:spPr>
        <p:txBody>
          <a:bodyPr>
            <a:normAutofit fontScale="92500" lnSpcReduction="10000"/>
          </a:bodyPr>
          <a:lstStyle/>
          <a:p>
            <a:r>
              <a:rPr lang="en-US" dirty="0" smtClean="0"/>
              <a:t>In your notebook, create a table that has three columns. Define the following terms in your own words, and draw a picture to represent the term.</a:t>
            </a:r>
          </a:p>
          <a:p>
            <a:pPr algn="ctr"/>
            <a:endParaRPr lang="en-US" dirty="0"/>
          </a:p>
          <a:p>
            <a:pPr marL="0" indent="0" algn="ctr">
              <a:buNone/>
            </a:pPr>
            <a:r>
              <a:rPr lang="en-US" dirty="0" smtClean="0"/>
              <a:t>Civil War</a:t>
            </a:r>
          </a:p>
          <a:p>
            <a:pPr marL="0" indent="0" algn="ctr">
              <a:buNone/>
            </a:pPr>
            <a:r>
              <a:rPr lang="en-US" dirty="0" smtClean="0"/>
              <a:t>Abolition</a:t>
            </a:r>
          </a:p>
          <a:p>
            <a:pPr marL="0" indent="0" algn="ctr">
              <a:buNone/>
            </a:pPr>
            <a:r>
              <a:rPr lang="en-US" dirty="0" smtClean="0"/>
              <a:t>Sectionalism</a:t>
            </a:r>
          </a:p>
          <a:p>
            <a:pPr marL="0" indent="0" algn="ctr">
              <a:buNone/>
            </a:pPr>
            <a:r>
              <a:rPr lang="en-US" dirty="0" smtClean="0"/>
              <a:t>Agrarian</a:t>
            </a:r>
            <a:endParaRPr lang="en-US" dirty="0"/>
          </a:p>
          <a:p>
            <a:pPr marL="0" indent="0" algn="ctr">
              <a:buNone/>
            </a:pPr>
            <a:r>
              <a:rPr lang="en-US" dirty="0" smtClean="0"/>
              <a:t>Industrial</a:t>
            </a:r>
          </a:p>
          <a:p>
            <a:pPr marL="0" indent="0" algn="ctr">
              <a:buNone/>
            </a:pPr>
            <a:r>
              <a:rPr lang="en-US" dirty="0" smtClean="0"/>
              <a:t>Secede/secession</a:t>
            </a:r>
          </a:p>
        </p:txBody>
      </p:sp>
    </p:spTree>
    <p:extLst>
      <p:ext uri="{BB962C8B-B14F-4D97-AF65-F5344CB8AC3E}">
        <p14:creationId xmlns:p14="http://schemas.microsoft.com/office/powerpoint/2010/main" val="39553296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37000"/>
            </a:schemeClr>
          </a:solidFill>
        </p:spPr>
        <p:txBody>
          <a:bodyPr/>
          <a:lstStyle/>
          <a:p>
            <a:r>
              <a:rPr lang="en-US" dirty="0" smtClean="0"/>
              <a:t>AGENDA: 8/30</a:t>
            </a:r>
            <a:endParaRPr lang="en-US" dirty="0"/>
          </a:p>
        </p:txBody>
      </p:sp>
      <p:sp>
        <p:nvSpPr>
          <p:cNvPr id="3" name="Content Placeholder 2"/>
          <p:cNvSpPr>
            <a:spLocks noGrp="1"/>
          </p:cNvSpPr>
          <p:nvPr>
            <p:ph idx="1"/>
          </p:nvPr>
        </p:nvSpPr>
        <p:spPr>
          <a:xfrm>
            <a:off x="628650" y="1825624"/>
            <a:ext cx="7886700" cy="4681501"/>
          </a:xfrm>
          <a:solidFill>
            <a:schemeClr val="bg1">
              <a:alpha val="68000"/>
            </a:schemeClr>
          </a:solidFill>
        </p:spPr>
        <p:txBody>
          <a:bodyPr>
            <a:normAutofit/>
          </a:bodyPr>
          <a:lstStyle/>
          <a:p>
            <a:r>
              <a:rPr lang="en-US" dirty="0" smtClean="0"/>
              <a:t>Warm up:</a:t>
            </a:r>
          </a:p>
        </p:txBody>
      </p:sp>
    </p:spTree>
    <p:extLst>
      <p:ext uri="{BB962C8B-B14F-4D97-AF65-F5344CB8AC3E}">
        <p14:creationId xmlns:p14="http://schemas.microsoft.com/office/powerpoint/2010/main" val="22060476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37000"/>
            </a:schemeClr>
          </a:solidFill>
        </p:spPr>
        <p:txBody>
          <a:bodyPr/>
          <a:lstStyle/>
          <a:p>
            <a:r>
              <a:rPr lang="en-US" dirty="0" smtClean="0"/>
              <a:t>WARM UP</a:t>
            </a:r>
            <a:endParaRPr lang="en-US" dirty="0"/>
          </a:p>
        </p:txBody>
      </p:sp>
      <p:sp>
        <p:nvSpPr>
          <p:cNvPr id="3" name="Content Placeholder 2"/>
          <p:cNvSpPr>
            <a:spLocks noGrp="1"/>
          </p:cNvSpPr>
          <p:nvPr>
            <p:ph idx="1"/>
          </p:nvPr>
        </p:nvSpPr>
        <p:spPr>
          <a:xfrm>
            <a:off x="628650" y="1825624"/>
            <a:ext cx="7886700" cy="4681501"/>
          </a:xfrm>
          <a:solidFill>
            <a:schemeClr val="bg1">
              <a:alpha val="68000"/>
            </a:schemeClr>
          </a:solidFill>
        </p:spPr>
        <p:txBody>
          <a:bodyPr>
            <a:normAutofit/>
          </a:bodyPr>
          <a:lstStyle/>
          <a:p>
            <a:r>
              <a:rPr lang="en-US" sz="4000" dirty="0" smtClean="0"/>
              <a:t>In your own words, define “lynching”</a:t>
            </a:r>
          </a:p>
          <a:p>
            <a:pPr lvl="1"/>
            <a:r>
              <a:rPr lang="en-US" sz="3600" dirty="0" smtClean="0"/>
              <a:t>Consider: how is it different from murder?</a:t>
            </a:r>
          </a:p>
          <a:p>
            <a:pPr lvl="1"/>
            <a:endParaRPr lang="en-US" sz="3600" dirty="0" smtClean="0"/>
          </a:p>
        </p:txBody>
      </p:sp>
    </p:spTree>
    <p:extLst>
      <p:ext uri="{BB962C8B-B14F-4D97-AF65-F5344CB8AC3E}">
        <p14:creationId xmlns:p14="http://schemas.microsoft.com/office/powerpoint/2010/main" val="5154694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37000"/>
            </a:schemeClr>
          </a:solidFill>
        </p:spPr>
        <p:txBody>
          <a:bodyPr/>
          <a:lstStyle/>
          <a:p>
            <a:r>
              <a:rPr lang="en-US" dirty="0" smtClean="0"/>
              <a:t>LYNCHING</a:t>
            </a:r>
            <a:endParaRPr lang="en-US" dirty="0"/>
          </a:p>
        </p:txBody>
      </p:sp>
      <p:sp>
        <p:nvSpPr>
          <p:cNvPr id="3" name="Content Placeholder 2"/>
          <p:cNvSpPr>
            <a:spLocks noGrp="1"/>
          </p:cNvSpPr>
          <p:nvPr>
            <p:ph idx="1"/>
          </p:nvPr>
        </p:nvSpPr>
        <p:spPr>
          <a:xfrm>
            <a:off x="628650" y="1825624"/>
            <a:ext cx="7886700" cy="4681501"/>
          </a:xfrm>
          <a:solidFill>
            <a:schemeClr val="bg1">
              <a:alpha val="68000"/>
            </a:schemeClr>
          </a:solidFill>
        </p:spPr>
        <p:txBody>
          <a:bodyPr>
            <a:normAutofit fontScale="92500" lnSpcReduction="10000"/>
          </a:bodyPr>
          <a:lstStyle/>
          <a:p>
            <a:r>
              <a:rPr lang="en-US" sz="4000" dirty="0" smtClean="0"/>
              <a:t>According to the NAACP: </a:t>
            </a:r>
          </a:p>
          <a:p>
            <a:pPr lvl="1"/>
            <a:r>
              <a:rPr lang="en-US" sz="3900" dirty="0" smtClean="0"/>
              <a:t>there </a:t>
            </a:r>
            <a:r>
              <a:rPr lang="en-US" sz="3900" dirty="0"/>
              <a:t>must be evidence that someone was </a:t>
            </a:r>
            <a:r>
              <a:rPr lang="en-US" sz="3900" dirty="0" smtClean="0"/>
              <a:t>killed;</a:t>
            </a:r>
          </a:p>
          <a:p>
            <a:pPr lvl="1"/>
            <a:r>
              <a:rPr lang="en-US" sz="4000" dirty="0" smtClean="0"/>
              <a:t>the </a:t>
            </a:r>
            <a:r>
              <a:rPr lang="en-US" sz="4000" dirty="0"/>
              <a:t>killing must have occurred </a:t>
            </a:r>
            <a:r>
              <a:rPr lang="en-US" sz="4000" dirty="0" smtClean="0"/>
              <a:t>illegally;</a:t>
            </a:r>
          </a:p>
          <a:p>
            <a:pPr lvl="1"/>
            <a:r>
              <a:rPr lang="en-US" sz="4000" dirty="0" smtClean="0"/>
              <a:t>three </a:t>
            </a:r>
            <a:r>
              <a:rPr lang="en-US" sz="4000" dirty="0"/>
              <a:t>or more persons must have taken part in the killing; </a:t>
            </a:r>
            <a:r>
              <a:rPr lang="en-US" sz="4000" dirty="0" smtClean="0"/>
              <a:t>and</a:t>
            </a:r>
          </a:p>
          <a:p>
            <a:pPr lvl="1"/>
            <a:r>
              <a:rPr lang="en-US" sz="4000" dirty="0" smtClean="0"/>
              <a:t>the </a:t>
            </a:r>
            <a:r>
              <a:rPr lang="en-US" sz="4000" dirty="0"/>
              <a:t>killers must have claimed to be serving justice or tradition.</a:t>
            </a:r>
            <a:endParaRPr lang="en-US" sz="4000" dirty="0" smtClean="0"/>
          </a:p>
        </p:txBody>
      </p:sp>
    </p:spTree>
    <p:extLst>
      <p:ext uri="{BB962C8B-B14F-4D97-AF65-F5344CB8AC3E}">
        <p14:creationId xmlns:p14="http://schemas.microsoft.com/office/powerpoint/2010/main" val="35274300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37000"/>
            </a:schemeClr>
          </a:solidFill>
        </p:spPr>
        <p:txBody>
          <a:bodyPr/>
          <a:lstStyle/>
          <a:p>
            <a:r>
              <a:rPr lang="en-US" dirty="0" smtClean="0"/>
              <a:t>LYNCHING</a:t>
            </a:r>
            <a:endParaRPr lang="en-US" dirty="0"/>
          </a:p>
        </p:txBody>
      </p:sp>
      <p:sp>
        <p:nvSpPr>
          <p:cNvPr id="3" name="Content Placeholder 2"/>
          <p:cNvSpPr>
            <a:spLocks noGrp="1"/>
          </p:cNvSpPr>
          <p:nvPr>
            <p:ph idx="1"/>
          </p:nvPr>
        </p:nvSpPr>
        <p:spPr>
          <a:xfrm>
            <a:off x="628650" y="1825624"/>
            <a:ext cx="7886700" cy="4681501"/>
          </a:xfrm>
          <a:solidFill>
            <a:schemeClr val="bg1">
              <a:alpha val="68000"/>
            </a:schemeClr>
          </a:solidFill>
        </p:spPr>
        <p:txBody>
          <a:bodyPr>
            <a:normAutofit/>
          </a:bodyPr>
          <a:lstStyle/>
          <a:p>
            <a:r>
              <a:rPr lang="en-US" sz="4000" dirty="0"/>
              <a:t>? </a:t>
            </a:r>
            <a:r>
              <a:rPr lang="en-US" sz="4000"/>
              <a:t>https://www.pbs.org/wnet/jimcrow/education_lesson7_steps.html</a:t>
            </a:r>
            <a:endParaRPr lang="en-US" sz="4000" dirty="0" smtClean="0"/>
          </a:p>
        </p:txBody>
      </p:sp>
    </p:spTree>
    <p:extLst>
      <p:ext uri="{BB962C8B-B14F-4D97-AF65-F5344CB8AC3E}">
        <p14:creationId xmlns:p14="http://schemas.microsoft.com/office/powerpoint/2010/main" val="1320465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37000"/>
            </a:schemeClr>
          </a:solidFill>
        </p:spPr>
        <p:txBody>
          <a:bodyPr/>
          <a:lstStyle/>
          <a:p>
            <a:r>
              <a:rPr lang="en-US" dirty="0" smtClean="0"/>
              <a:t>CAUSES OF THE CIVIL WAR</a:t>
            </a:r>
            <a:endParaRPr lang="en-US" dirty="0"/>
          </a:p>
        </p:txBody>
      </p:sp>
      <p:sp>
        <p:nvSpPr>
          <p:cNvPr id="3" name="Content Placeholder 2"/>
          <p:cNvSpPr>
            <a:spLocks noGrp="1"/>
          </p:cNvSpPr>
          <p:nvPr>
            <p:ph idx="1"/>
          </p:nvPr>
        </p:nvSpPr>
        <p:spPr>
          <a:solidFill>
            <a:schemeClr val="bg1">
              <a:alpha val="68000"/>
            </a:schemeClr>
          </a:solidFill>
        </p:spPr>
        <p:txBody>
          <a:bodyPr>
            <a:normAutofit/>
          </a:bodyPr>
          <a:lstStyle/>
          <a:p>
            <a:r>
              <a:rPr lang="en-US" dirty="0" smtClean="0"/>
              <a:t>Brainstorm: </a:t>
            </a:r>
          </a:p>
          <a:p>
            <a:pPr marL="0" indent="0">
              <a:buNone/>
            </a:pPr>
            <a:endParaRPr lang="en-US" dirty="0" smtClean="0"/>
          </a:p>
          <a:p>
            <a:pPr marL="0" indent="0">
              <a:buNone/>
            </a:pPr>
            <a:r>
              <a:rPr lang="en-US" dirty="0" smtClean="0"/>
              <a:t>What were the causes of the Civil War?</a:t>
            </a:r>
          </a:p>
          <a:p>
            <a:pPr marL="0" indent="0">
              <a:buNone/>
            </a:pPr>
            <a:r>
              <a:rPr lang="en-US" dirty="0" smtClean="0"/>
              <a:t>What advantages did the North have? </a:t>
            </a:r>
          </a:p>
          <a:p>
            <a:pPr marL="0" indent="0">
              <a:buNone/>
            </a:pPr>
            <a:r>
              <a:rPr lang="en-US" dirty="0" smtClean="0"/>
              <a:t>What advantages did the South have?</a:t>
            </a:r>
          </a:p>
        </p:txBody>
      </p:sp>
    </p:spTree>
    <p:extLst>
      <p:ext uri="{BB962C8B-B14F-4D97-AF65-F5344CB8AC3E}">
        <p14:creationId xmlns:p14="http://schemas.microsoft.com/office/powerpoint/2010/main" val="3716232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37000"/>
            </a:schemeClr>
          </a:solidFill>
        </p:spPr>
        <p:txBody>
          <a:bodyPr/>
          <a:lstStyle/>
          <a:p>
            <a:r>
              <a:rPr lang="en-US" dirty="0" smtClean="0"/>
              <a:t>CAUSES OF THE CIVIL WAR:</a:t>
            </a:r>
            <a:br>
              <a:rPr lang="en-US" dirty="0" smtClean="0"/>
            </a:br>
            <a:r>
              <a:rPr lang="en-US" b="1" dirty="0" smtClean="0">
                <a:solidFill>
                  <a:schemeClr val="accent2"/>
                </a:solidFill>
              </a:rPr>
              <a:t>SECTIONALISM</a:t>
            </a:r>
            <a:endParaRPr lang="en-US" b="1" dirty="0">
              <a:solidFill>
                <a:schemeClr val="accent2"/>
              </a:solidFill>
            </a:endParaRPr>
          </a:p>
        </p:txBody>
      </p:sp>
      <p:sp>
        <p:nvSpPr>
          <p:cNvPr id="3" name="Content Placeholder 2"/>
          <p:cNvSpPr>
            <a:spLocks noGrp="1"/>
          </p:cNvSpPr>
          <p:nvPr>
            <p:ph sz="half" idx="1"/>
          </p:nvPr>
        </p:nvSpPr>
        <p:spPr>
          <a:solidFill>
            <a:schemeClr val="bg1">
              <a:alpha val="68000"/>
            </a:schemeClr>
          </a:solidFill>
        </p:spPr>
        <p:txBody>
          <a:bodyPr>
            <a:normAutofit/>
          </a:bodyPr>
          <a:lstStyle/>
          <a:p>
            <a:pPr marL="0" indent="0">
              <a:buNone/>
            </a:pPr>
            <a:r>
              <a:rPr lang="en-US" dirty="0" smtClean="0"/>
              <a:t>or, </a:t>
            </a:r>
            <a:r>
              <a:rPr lang="en-US" b="1" i="1" dirty="0" smtClean="0">
                <a:solidFill>
                  <a:schemeClr val="accent2"/>
                </a:solidFill>
              </a:rPr>
              <a:t>Differences </a:t>
            </a:r>
            <a:r>
              <a:rPr lang="en-US" b="1" i="1" dirty="0">
                <a:solidFill>
                  <a:schemeClr val="accent2"/>
                </a:solidFill>
              </a:rPr>
              <a:t>between North and South</a:t>
            </a:r>
          </a:p>
          <a:p>
            <a:pPr marL="285750" indent="-285750"/>
            <a:r>
              <a:rPr lang="en-US" dirty="0"/>
              <a:t>Growing </a:t>
            </a:r>
            <a:r>
              <a:rPr lang="en-US" dirty="0" smtClean="0"/>
              <a:t>cultural and economic </a:t>
            </a:r>
            <a:r>
              <a:rPr lang="en-US" dirty="0"/>
              <a:t>differences</a:t>
            </a:r>
          </a:p>
          <a:p>
            <a:pPr marL="285750" indent="-285750"/>
            <a:r>
              <a:rPr lang="en-US" dirty="0" smtClean="0"/>
              <a:t>Interests </a:t>
            </a:r>
            <a:r>
              <a:rPr lang="en-US" dirty="0"/>
              <a:t>of each section was more important than interests of the country as a whole</a:t>
            </a:r>
          </a:p>
          <a:p>
            <a:endParaRPr lang="en-US" dirty="0" smtClean="0"/>
          </a:p>
        </p:txBody>
      </p:sp>
      <p:pic>
        <p:nvPicPr>
          <p:cNvPr id="5" name="Picture Placeholder 1" descr="sectionlaismmap.jpg"/>
          <p:cNvPicPr>
            <a:picLocks noGrp="1" noChangeAspect="1"/>
          </p:cNvPicPr>
          <p:nvPr>
            <p:ph sz="half" idx="2"/>
          </p:nvPr>
        </p:nvPicPr>
        <p:blipFill>
          <a:blip r:embed="rId2">
            <a:extLst>
              <a:ext uri="{28A0092B-C50C-407E-A947-70E740481C1C}">
                <a14:useLocalDpi xmlns:a14="http://schemas.microsoft.com/office/drawing/2010/main" val="0"/>
              </a:ext>
            </a:extLst>
          </a:blip>
          <a:srcRect t="-32086" b="-32086"/>
          <a:stretch>
            <a:fillRect/>
          </a:stretch>
        </p:blipFill>
        <p:spPr>
          <a:xfrm>
            <a:off x="4625009" y="1690689"/>
            <a:ext cx="4268028" cy="4266429"/>
          </a:xfrm>
        </p:spPr>
      </p:pic>
    </p:spTree>
    <p:extLst>
      <p:ext uri="{BB962C8B-B14F-4D97-AF65-F5344CB8AC3E}">
        <p14:creationId xmlns:p14="http://schemas.microsoft.com/office/powerpoint/2010/main" val="1506757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37000"/>
            </a:schemeClr>
          </a:solidFill>
        </p:spPr>
        <p:txBody>
          <a:bodyPr/>
          <a:lstStyle/>
          <a:p>
            <a:r>
              <a:rPr lang="en-US" dirty="0" smtClean="0"/>
              <a:t>CAUSES OF THE CIVIL WAR:</a:t>
            </a:r>
            <a:br>
              <a:rPr lang="en-US" dirty="0" smtClean="0"/>
            </a:br>
            <a:r>
              <a:rPr lang="en-US" b="1" dirty="0" smtClean="0">
                <a:solidFill>
                  <a:schemeClr val="accent2"/>
                </a:solidFill>
              </a:rPr>
              <a:t>ABOLITION</a:t>
            </a:r>
            <a:endParaRPr lang="en-US" b="1" dirty="0">
              <a:solidFill>
                <a:schemeClr val="accent2"/>
              </a:solidFill>
            </a:endParaRPr>
          </a:p>
        </p:txBody>
      </p:sp>
      <p:sp>
        <p:nvSpPr>
          <p:cNvPr id="3" name="Content Placeholder 2"/>
          <p:cNvSpPr>
            <a:spLocks noGrp="1"/>
          </p:cNvSpPr>
          <p:nvPr>
            <p:ph sz="half" idx="1"/>
          </p:nvPr>
        </p:nvSpPr>
        <p:spPr>
          <a:solidFill>
            <a:schemeClr val="bg1">
              <a:alpha val="68000"/>
            </a:schemeClr>
          </a:solidFill>
        </p:spPr>
        <p:txBody>
          <a:bodyPr>
            <a:normAutofit/>
          </a:bodyPr>
          <a:lstStyle/>
          <a:p>
            <a:pPr marL="0" indent="0">
              <a:buNone/>
            </a:pPr>
            <a:r>
              <a:rPr lang="en-US" dirty="0" smtClean="0"/>
              <a:t>or, </a:t>
            </a:r>
            <a:r>
              <a:rPr lang="en-US" b="1" i="1" dirty="0" smtClean="0">
                <a:solidFill>
                  <a:schemeClr val="accent2"/>
                </a:solidFill>
              </a:rPr>
              <a:t>the desire to end slavery</a:t>
            </a:r>
          </a:p>
          <a:p>
            <a:pPr marL="285750" indent="-285750"/>
            <a:r>
              <a:rPr lang="en-US" dirty="0"/>
              <a:t>Social reform </a:t>
            </a:r>
            <a:r>
              <a:rPr lang="en-US" dirty="0" smtClean="0"/>
              <a:t>movement to abolish slavery</a:t>
            </a:r>
            <a:endParaRPr lang="en-US" dirty="0"/>
          </a:p>
          <a:p>
            <a:pPr marL="285750" indent="-285750"/>
            <a:r>
              <a:rPr lang="en-US" dirty="0"/>
              <a:t>Sets </a:t>
            </a:r>
            <a:r>
              <a:rPr lang="en-US" dirty="0" smtClean="0"/>
              <a:t>Northerners </a:t>
            </a:r>
            <a:r>
              <a:rPr lang="en-US" dirty="0"/>
              <a:t>against </a:t>
            </a:r>
            <a:r>
              <a:rPr lang="en-US" dirty="0" smtClean="0"/>
              <a:t>Southerners</a:t>
            </a:r>
            <a:endParaRPr lang="en-US" dirty="0"/>
          </a:p>
        </p:txBody>
      </p:sp>
      <p:sp>
        <p:nvSpPr>
          <p:cNvPr id="4" name="Content Placeholder 3"/>
          <p:cNvSpPr>
            <a:spLocks noGrp="1"/>
          </p:cNvSpPr>
          <p:nvPr>
            <p:ph sz="half" idx="2"/>
          </p:nvPr>
        </p:nvSpPr>
        <p:spPr/>
        <p:txBody>
          <a:bodyPr/>
          <a:lstStyle/>
          <a:p>
            <a:endParaRPr lang="en-US"/>
          </a:p>
        </p:txBody>
      </p:sp>
      <p:pic>
        <p:nvPicPr>
          <p:cNvPr id="6" name="Picture Placeholder 4" descr="Abolitionist-handbill-a.jpg"/>
          <p:cNvPicPr>
            <a:picLocks noChangeAspect="1"/>
          </p:cNvPicPr>
          <p:nvPr/>
        </p:nvPicPr>
        <p:blipFill>
          <a:blip r:embed="rId2">
            <a:extLst>
              <a:ext uri="{28A0092B-C50C-407E-A947-70E740481C1C}">
                <a14:useLocalDpi xmlns:a14="http://schemas.microsoft.com/office/drawing/2010/main" val="0"/>
              </a:ext>
            </a:extLst>
          </a:blip>
          <a:srcRect l="-25620" r="-25620"/>
          <a:stretch>
            <a:fillRect/>
          </a:stretch>
        </p:blipFill>
        <p:spPr>
          <a:xfrm>
            <a:off x="4430730" y="1762678"/>
            <a:ext cx="4629150" cy="4873625"/>
          </a:xfrm>
          <a:prstGeom prst="rect">
            <a:avLst/>
          </a:prstGeom>
        </p:spPr>
      </p:pic>
    </p:spTree>
    <p:extLst>
      <p:ext uri="{BB962C8B-B14F-4D97-AF65-F5344CB8AC3E}">
        <p14:creationId xmlns:p14="http://schemas.microsoft.com/office/powerpoint/2010/main" val="3795634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37000"/>
            </a:schemeClr>
          </a:solidFill>
        </p:spPr>
        <p:txBody>
          <a:bodyPr/>
          <a:lstStyle/>
          <a:p>
            <a:r>
              <a:rPr lang="en-US" dirty="0" smtClean="0"/>
              <a:t>CAUSES OF THE CIVIL WAR:</a:t>
            </a:r>
            <a:br>
              <a:rPr lang="en-US" dirty="0" smtClean="0"/>
            </a:br>
            <a:r>
              <a:rPr lang="en-US" b="1" dirty="0" smtClean="0">
                <a:solidFill>
                  <a:schemeClr val="accent2"/>
                </a:solidFill>
              </a:rPr>
              <a:t>SLAVERY</a:t>
            </a:r>
            <a:endParaRPr lang="en-US" b="1" dirty="0">
              <a:solidFill>
                <a:schemeClr val="accent2"/>
              </a:solidFill>
            </a:endParaRPr>
          </a:p>
        </p:txBody>
      </p:sp>
      <p:sp>
        <p:nvSpPr>
          <p:cNvPr id="3" name="Content Placeholder 2"/>
          <p:cNvSpPr>
            <a:spLocks noGrp="1"/>
          </p:cNvSpPr>
          <p:nvPr>
            <p:ph sz="half" idx="1"/>
          </p:nvPr>
        </p:nvSpPr>
        <p:spPr>
          <a:solidFill>
            <a:schemeClr val="bg1">
              <a:alpha val="68000"/>
            </a:schemeClr>
          </a:solidFill>
        </p:spPr>
        <p:txBody>
          <a:bodyPr>
            <a:normAutofit/>
          </a:bodyPr>
          <a:lstStyle/>
          <a:p>
            <a:pPr marL="0" indent="0">
              <a:buNone/>
            </a:pPr>
            <a:r>
              <a:rPr lang="en-US" dirty="0" smtClean="0"/>
              <a:t>because </a:t>
            </a:r>
            <a:r>
              <a:rPr lang="en-US" b="1" i="1" dirty="0" smtClean="0">
                <a:solidFill>
                  <a:schemeClr val="accent2"/>
                </a:solidFill>
              </a:rPr>
              <a:t>forced labor is bad</a:t>
            </a:r>
          </a:p>
          <a:p>
            <a:pPr marL="285750" indent="-285750"/>
            <a:r>
              <a:rPr lang="en-US" dirty="0"/>
              <a:t>Division over whether to have slavery in new territories or not</a:t>
            </a:r>
          </a:p>
          <a:p>
            <a:pPr marL="285750" indent="-285750"/>
            <a:r>
              <a:rPr lang="en-US" dirty="0"/>
              <a:t>Missouri </a:t>
            </a:r>
            <a:r>
              <a:rPr lang="en-US" dirty="0" smtClean="0"/>
              <a:t>Compromise</a:t>
            </a:r>
          </a:p>
          <a:p>
            <a:pPr marL="285750" indent="-285750"/>
            <a:r>
              <a:rPr lang="en-US" dirty="0" smtClean="0"/>
              <a:t>Compromise </a:t>
            </a:r>
            <a:r>
              <a:rPr lang="en-US" dirty="0"/>
              <a:t>of </a:t>
            </a:r>
            <a:r>
              <a:rPr lang="en-US" dirty="0" smtClean="0"/>
              <a:t>1850</a:t>
            </a:r>
          </a:p>
          <a:p>
            <a:pPr marL="285750" indent="-285750"/>
            <a:r>
              <a:rPr lang="en-US" dirty="0" smtClean="0"/>
              <a:t>Kansas-Nebraska </a:t>
            </a:r>
            <a:r>
              <a:rPr lang="en-US" dirty="0"/>
              <a:t>Act</a:t>
            </a:r>
          </a:p>
          <a:p>
            <a:pPr marL="0" indent="0">
              <a:buNone/>
            </a:pPr>
            <a:endParaRPr lang="en-US" dirty="0"/>
          </a:p>
        </p:txBody>
      </p:sp>
      <p:sp>
        <p:nvSpPr>
          <p:cNvPr id="4" name="Content Placeholder 3"/>
          <p:cNvSpPr>
            <a:spLocks noGrp="1"/>
          </p:cNvSpPr>
          <p:nvPr>
            <p:ph sz="half" idx="2"/>
          </p:nvPr>
        </p:nvSpPr>
        <p:spPr/>
        <p:txBody>
          <a:bodyPr>
            <a:normAutofit/>
          </a:bodyPr>
          <a:lstStyle/>
          <a:p>
            <a:endParaRPr lang="en-US"/>
          </a:p>
        </p:txBody>
      </p:sp>
      <p:pic>
        <p:nvPicPr>
          <p:cNvPr id="7" name="Picture Placeholder 4" descr="f739f-w1-5.jpg"/>
          <p:cNvPicPr>
            <a:picLocks noChangeAspect="1"/>
          </p:cNvPicPr>
          <p:nvPr/>
        </p:nvPicPr>
        <p:blipFill>
          <a:blip r:embed="rId3">
            <a:extLst>
              <a:ext uri="{28A0092B-C50C-407E-A947-70E740481C1C}">
                <a14:useLocalDpi xmlns:a14="http://schemas.microsoft.com/office/drawing/2010/main" val="0"/>
              </a:ext>
            </a:extLst>
          </a:blip>
          <a:srcRect t="-31301" b="-31301"/>
          <a:stretch>
            <a:fillRect/>
          </a:stretch>
        </p:blipFill>
        <p:spPr>
          <a:xfrm>
            <a:off x="4514850" y="1303338"/>
            <a:ext cx="4629150" cy="4873625"/>
          </a:xfrm>
          <a:prstGeom prst="rect">
            <a:avLst/>
          </a:prstGeom>
        </p:spPr>
      </p:pic>
      <p:pic>
        <p:nvPicPr>
          <p:cNvPr id="1026" name="Picture 2" descr="http://historynet.com/wp-content/uploads/image/mags/acw/MissCompMap.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1111206"/>
            <a:ext cx="4629150" cy="41624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8650" y="4060798"/>
            <a:ext cx="3886200" cy="2308324"/>
          </a:xfrm>
          <a:prstGeom prst="rect">
            <a:avLst/>
          </a:prstGeom>
          <a:solidFill>
            <a:schemeClr val="accent1">
              <a:lumMod val="75000"/>
            </a:schemeClr>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Missouri admitted as a slave </a:t>
            </a:r>
            <a:r>
              <a:rPr kumimoji="0" lang="en-US" sz="1800" b="0" i="0" u="none" strike="noStrike" kern="120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state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Maine </a:t>
            </a:r>
            <a:r>
              <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as a free </a:t>
            </a:r>
            <a:r>
              <a:rPr kumimoji="0" lang="en-US" sz="1800" b="0" i="0" u="none" strike="noStrike" kern="120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state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S</a:t>
            </a:r>
            <a:r>
              <a:rPr kumimoji="0" lang="en-US" sz="1800" b="0" i="0" u="none" strike="noStrike" kern="120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lavery </a:t>
            </a:r>
            <a:r>
              <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was prohibited in land from the Louisiana Purchase north of 36’30, except </a:t>
            </a:r>
            <a:r>
              <a:rPr kumimoji="0" lang="en-US" sz="1800" b="0" i="0" u="none" strike="noStrike" kern="120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for Missouri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p:nvPr/>
        </p:nvSpPr>
        <p:spPr>
          <a:xfrm>
            <a:off x="337102" y="4530187"/>
            <a:ext cx="8355496" cy="2308324"/>
          </a:xfrm>
          <a:prstGeom prst="rect">
            <a:avLst/>
          </a:prstGeom>
          <a:solidFill>
            <a:schemeClr val="accent2">
              <a:lumMod val="75000"/>
            </a:schemeClr>
          </a:solid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What to do with the land gained from the Mexican-American War</a:t>
            </a:r>
            <a:r>
              <a:rPr kumimoji="0" lang="en-US" sz="1800" b="0" i="0" u="none" strike="noStrike" kern="120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Texas </a:t>
            </a:r>
            <a:r>
              <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lost </a:t>
            </a:r>
            <a:r>
              <a:rPr kumimoji="0" lang="en-US" sz="1800" b="0" i="0" u="none" strike="noStrike" kern="120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territory</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California </a:t>
            </a:r>
            <a:r>
              <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admitted as a free </a:t>
            </a:r>
            <a:r>
              <a:rPr kumimoji="0" lang="en-US" sz="1800" b="0" i="0" u="none" strike="noStrike" kern="120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state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Utah </a:t>
            </a:r>
            <a:r>
              <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and New Mexico could decide through voting whether or not they wanted </a:t>
            </a:r>
            <a:r>
              <a:rPr kumimoji="0" lang="en-US" sz="1800" b="0" i="0" u="none" strike="noStrike" kern="120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slavery</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S</a:t>
            </a:r>
            <a:r>
              <a:rPr kumimoji="0" lang="en-US" sz="1800" b="0" i="0" u="none" strike="noStrike" kern="120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lave </a:t>
            </a:r>
            <a:r>
              <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trade banned in </a:t>
            </a:r>
            <a:r>
              <a:rPr kumimoji="0" lang="en-US" sz="1800" b="0" i="0" u="none" strike="noStrike" kern="120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DC</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S</a:t>
            </a:r>
            <a:r>
              <a:rPr kumimoji="0" lang="en-US" sz="1800" b="0" i="0" u="none" strike="noStrike" kern="120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tricter </a:t>
            </a:r>
            <a:r>
              <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Fugitive Slave Law enacted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028" name="Picture 4" descr="http://www.ushistory.org/us/images/00080486.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9167" y="1124831"/>
            <a:ext cx="6319078" cy="4123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ushistory.org/us/images/0003532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9925" y="952783"/>
            <a:ext cx="7428836" cy="528906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89056" y="5626711"/>
            <a:ext cx="7428836" cy="923330"/>
          </a:xfrm>
          <a:prstGeom prst="rect">
            <a:avLst/>
          </a:prstGeom>
          <a:solidFill>
            <a:schemeClr val="accent6">
              <a:lumMod val="60000"/>
              <a:lumOff val="40000"/>
            </a:schemeClr>
          </a:solid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Repealed Missouri Compromise;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a:t>
            </a:r>
            <a:r>
              <a:rPr kumimoji="0" lang="en-US" sz="18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llowed Kansas and Nebraska to vote on slavery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Contributed the most to the onset of war – why?</a:t>
            </a: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652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2197</Words>
  <Application>Microsoft Office PowerPoint</Application>
  <PresentationFormat>On-screen Show (4:3)</PresentationFormat>
  <Paragraphs>269</Paragraphs>
  <Slides>53</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Calibri Light</vt:lpstr>
      <vt:lpstr>Verdana</vt:lpstr>
      <vt:lpstr>Wingdings</vt:lpstr>
      <vt:lpstr>1_Office Theme</vt:lpstr>
      <vt:lpstr>AGENDA</vt:lpstr>
      <vt:lpstr>May 2, 2011</vt:lpstr>
      <vt:lpstr>PowerPoint Presentation</vt:lpstr>
      <vt:lpstr>THE CIVIL WAR</vt:lpstr>
      <vt:lpstr>VOCABULARY</vt:lpstr>
      <vt:lpstr>CAUSES OF THE CIVIL WAR</vt:lpstr>
      <vt:lpstr>CAUSES OF THE CIVIL WAR: SECTIONALISM</vt:lpstr>
      <vt:lpstr>CAUSES OF THE CIVIL WAR: ABOLITION</vt:lpstr>
      <vt:lpstr>CAUSES OF THE CIVIL WAR: SLAVERY</vt:lpstr>
      <vt:lpstr>CAUSES OF THE CIVIL WAR: STATES’ RIGHTS</vt:lpstr>
      <vt:lpstr>CAUSES OF THE CIVIL WAR: ELECTION OF 1860</vt:lpstr>
      <vt:lpstr>CAUSES OF THE CIVIL WAR: SECESSION</vt:lpstr>
      <vt:lpstr>CAUSES OF THE CIVIL WAR: INTERPRETING POLITICAL CARTOONS</vt:lpstr>
      <vt:lpstr>CAUSES OF THE CIVIL WAR</vt:lpstr>
      <vt:lpstr>CAUSES OF THE CIVIL WAR</vt:lpstr>
      <vt:lpstr>HOMEWORK</vt:lpstr>
      <vt:lpstr>AGENDA – 8/23</vt:lpstr>
      <vt:lpstr>WARM UP</vt:lpstr>
      <vt:lpstr>THE CIVIL WAR</vt:lpstr>
      <vt:lpstr>Soldier’s letters</vt:lpstr>
      <vt:lpstr>Soldier’s letters</vt:lpstr>
      <vt:lpstr>AGENDA</vt:lpstr>
      <vt:lpstr>THE CIVIL WAR</vt:lpstr>
      <vt:lpstr>WARM UP: QUICK DISCUSSION</vt:lpstr>
      <vt:lpstr>PowerPoint Presentation</vt:lpstr>
      <vt:lpstr>WARM UP #2:</vt:lpstr>
      <vt:lpstr>SOCIAL EFFECTS</vt:lpstr>
      <vt:lpstr>POLITICAL EFFECTS</vt:lpstr>
      <vt:lpstr>ECONOMIC EFFECTS</vt:lpstr>
      <vt:lpstr>PowerPoint Presentation</vt:lpstr>
      <vt:lpstr>NOW WHAT?</vt:lpstr>
      <vt:lpstr>AGENDA – 8/25 </vt:lpstr>
      <vt:lpstr>RECONSTRUCTION, 1865-1877</vt:lpstr>
      <vt:lpstr>CREATING A PLAN FOR RECONSTRUCTION</vt:lpstr>
      <vt:lpstr>CREATING A PLAN FOR RECONSTRUCTION</vt:lpstr>
      <vt:lpstr>CREATING A PLAN FOR RECONSTRUCTION</vt:lpstr>
      <vt:lpstr>CREATING A PLAN FOR RECONSTRUCTION</vt:lpstr>
      <vt:lpstr>CREATING A PLAN FOR RECONSTRUCTION</vt:lpstr>
      <vt:lpstr>EVALUATE YOUR PLAN</vt:lpstr>
      <vt:lpstr>RECONSTRUCTION</vt:lpstr>
      <vt:lpstr>AGENDA – 8/29</vt:lpstr>
      <vt:lpstr>RECONSTRUCTION</vt:lpstr>
      <vt:lpstr>AGENDA: 8/30</vt:lpstr>
      <vt:lpstr>WARM UP</vt:lpstr>
      <vt:lpstr>RECONSTRUCTION TIMELINE</vt:lpstr>
      <vt:lpstr>AFRICAN AMERICANS DURING RECONSTRUCTION</vt:lpstr>
      <vt:lpstr>AFRICAN AMERICANS DURING RECONSTRUCTION</vt:lpstr>
      <vt:lpstr>THE RISE OF THE KKK</vt:lpstr>
      <vt:lpstr>LYNCHING</vt:lpstr>
      <vt:lpstr>AGENDA: 8/30</vt:lpstr>
      <vt:lpstr>WARM UP</vt:lpstr>
      <vt:lpstr>LYNCHING</vt:lpstr>
      <vt:lpstr>LYNCHING</vt:lpstr>
    </vt:vector>
  </TitlesOfParts>
  <Company>CCSD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creator>Pool, Emily</dc:creator>
  <cp:lastModifiedBy>Pool, Emily</cp:lastModifiedBy>
  <cp:revision>1</cp:revision>
  <dcterms:created xsi:type="dcterms:W3CDTF">2019-08-09T16:48:07Z</dcterms:created>
  <dcterms:modified xsi:type="dcterms:W3CDTF">2019-08-09T16:48:29Z</dcterms:modified>
</cp:coreProperties>
</file>