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5"/>
  </p:notesMasterIdLst>
  <p:sldIdLst>
    <p:sldId id="257" r:id="rId2"/>
    <p:sldId id="276" r:id="rId3"/>
    <p:sldId id="277" r:id="rId4"/>
    <p:sldId id="278" r:id="rId5"/>
    <p:sldId id="258" r:id="rId6"/>
    <p:sldId id="280" r:id="rId7"/>
    <p:sldId id="259" r:id="rId8"/>
    <p:sldId id="270" r:id="rId9"/>
    <p:sldId id="269" r:id="rId10"/>
    <p:sldId id="260" r:id="rId11"/>
    <p:sldId id="271" r:id="rId12"/>
    <p:sldId id="267" r:id="rId13"/>
    <p:sldId id="264" r:id="rId14"/>
    <p:sldId id="268" r:id="rId15"/>
    <p:sldId id="261" r:id="rId16"/>
    <p:sldId id="272" r:id="rId17"/>
    <p:sldId id="266" r:id="rId18"/>
    <p:sldId id="273" r:id="rId19"/>
    <p:sldId id="262" r:id="rId20"/>
    <p:sldId id="293"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7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0" d="100"/>
          <a:sy n="90" d="100"/>
        </p:scale>
        <p:origin x="57"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69F12-4945-41EF-A741-D9554D110C37}" type="datetimeFigureOut">
              <a:rPr lang="en-US" smtClean="0"/>
              <a:t>10/28/2019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055D3-3633-40C4-9A5E-1306A2FEE2CC}" type="slidenum">
              <a:rPr lang="en-US" smtClean="0"/>
              <a:t>‹#›</a:t>
            </a:fld>
            <a:endParaRPr lang="en-US"/>
          </a:p>
        </p:txBody>
      </p:sp>
    </p:spTree>
    <p:extLst>
      <p:ext uri="{BB962C8B-B14F-4D97-AF65-F5344CB8AC3E}">
        <p14:creationId xmlns:p14="http://schemas.microsoft.com/office/powerpoint/2010/main" val="417596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0959C42-0302-4EF1-B3BF-740054AF1F10}" type="slidenum">
              <a:rPr lang="en-US" altLang="en-US" smtClean="0"/>
              <a:pPr/>
              <a:t>1</a:t>
            </a:fld>
            <a:endParaRPr lang="en-US" altLang="en-US" smtClean="0"/>
          </a:p>
        </p:txBody>
      </p:sp>
    </p:spTree>
    <p:extLst>
      <p:ext uri="{BB962C8B-B14F-4D97-AF65-F5344CB8AC3E}">
        <p14:creationId xmlns:p14="http://schemas.microsoft.com/office/powerpoint/2010/main" val="393011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0CF3D8-47E0-4F19-880E-DC357E7C9388}"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6624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5350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4AD83C-EF80-4BB6-B125-3E1BFC767053}"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782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3A6149-756B-45C0-BC92-66A20957FDBE}"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0564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E8953-4F53-479C-BFF9-D4BE4C8B5F7E}"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0195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8845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C42A85-7E8F-4086-B37E-277CBB779037}"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8784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30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285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90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33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718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864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3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96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1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04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11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7582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0" y="1145382"/>
            <a:ext cx="6172200" cy="1143000"/>
          </a:xfrm>
        </p:spPr>
        <p:txBody>
          <a:bodyPr>
            <a:noAutofit/>
          </a:bodyPr>
          <a:lstStyle/>
          <a:p>
            <a:pPr>
              <a:defRPr/>
            </a:pPr>
            <a:r>
              <a:rPr lang="en-US" altLang="en-US" sz="3300" dirty="0"/>
              <a:t>Lt 11/14: I will advise the president on an upcoming situation regarding National Security !</a:t>
            </a:r>
          </a:p>
        </p:txBody>
      </p:sp>
      <p:sp>
        <p:nvSpPr>
          <p:cNvPr id="5124" name="TextBox 2"/>
          <p:cNvSpPr txBox="1">
            <a:spLocks noChangeArrowheads="1"/>
          </p:cNvSpPr>
          <p:nvPr/>
        </p:nvSpPr>
        <p:spPr bwMode="auto">
          <a:xfrm>
            <a:off x="5417345" y="2263379"/>
            <a:ext cx="347296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2100" b="1" dirty="0">
                <a:latin typeface="Garamond" panose="02020404030301010803" pitchFamily="18" charset="0"/>
              </a:rPr>
              <a:t>Warm up: what's the definition of imperialism in your own words!!!</a:t>
            </a:r>
          </a:p>
        </p:txBody>
      </p:sp>
      <p:sp>
        <p:nvSpPr>
          <p:cNvPr id="5128" name="TextBox 3"/>
          <p:cNvSpPr txBox="1">
            <a:spLocks noChangeArrowheads="1"/>
          </p:cNvSpPr>
          <p:nvPr/>
        </p:nvSpPr>
        <p:spPr bwMode="auto">
          <a:xfrm>
            <a:off x="8085797" y="857251"/>
            <a:ext cx="1428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1800" dirty="0">
                <a:latin typeface="Garamond" panose="02020404030301010803" pitchFamily="18" charset="0"/>
              </a:rPr>
              <a:t>#WAR?</a:t>
            </a:r>
          </a:p>
        </p:txBody>
      </p:sp>
    </p:spTree>
    <p:extLst>
      <p:ext uri="{BB962C8B-B14F-4D97-AF65-F5344CB8AC3E}">
        <p14:creationId xmlns:p14="http://schemas.microsoft.com/office/powerpoint/2010/main" val="1693385688"/>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420415"/>
            <a:ext cx="9020175" cy="5513662"/>
          </a:xfrm>
        </p:spPr>
        <p:txBody>
          <a:bodyPr>
            <a:normAutofit/>
          </a:bodyPr>
          <a:lstStyle/>
          <a:p>
            <a:r>
              <a:rPr lang="en-US" sz="3000" dirty="0" err="1" smtClean="0">
                <a:latin typeface="Bahnschrift" panose="020B0502040204020203" pitchFamily="34" charset="0"/>
              </a:rPr>
              <a:t>Motherville</a:t>
            </a:r>
            <a:r>
              <a:rPr lang="en-US" sz="3000" dirty="0" smtClean="0">
                <a:latin typeface="Bahnschrift" panose="020B0502040204020203" pitchFamily="34" charset="0"/>
              </a:rPr>
              <a:t> </a:t>
            </a:r>
            <a:r>
              <a:rPr lang="en-US" sz="3000" dirty="0">
                <a:latin typeface="Bahnschrift" panose="020B0502040204020203" pitchFamily="34" charset="0"/>
              </a:rPr>
              <a:t>sends in a </a:t>
            </a:r>
            <a:r>
              <a:rPr lang="en-US" sz="3000" dirty="0" smtClean="0">
                <a:latin typeface="Bahnschrift" panose="020B0502040204020203" pitchFamily="34" charset="0"/>
              </a:rPr>
              <a:t>general – General </a:t>
            </a:r>
            <a:r>
              <a:rPr lang="en-US" sz="3000" dirty="0" err="1" smtClean="0">
                <a:latin typeface="Bahnschrift" panose="020B0502040204020203" pitchFamily="34" charset="0"/>
              </a:rPr>
              <a:t>Weyler</a:t>
            </a:r>
            <a:r>
              <a:rPr lang="en-US" sz="3000" dirty="0" smtClean="0">
                <a:latin typeface="Bahnschrift" panose="020B0502040204020203" pitchFamily="34" charset="0"/>
              </a:rPr>
              <a:t> -  </a:t>
            </a:r>
            <a:r>
              <a:rPr lang="en-US" sz="3000" dirty="0">
                <a:latin typeface="Bahnschrift" panose="020B0502040204020203" pitchFamily="34" charset="0"/>
              </a:rPr>
              <a:t>to bring peace to the country. </a:t>
            </a:r>
          </a:p>
          <a:p>
            <a:pPr lvl="1"/>
            <a:r>
              <a:rPr lang="en-US" sz="2600" dirty="0" smtClean="0">
                <a:latin typeface="Bahnschrift" panose="020B0502040204020203" pitchFamily="34" charset="0"/>
              </a:rPr>
              <a:t>General </a:t>
            </a:r>
            <a:r>
              <a:rPr lang="en-US" sz="2600" dirty="0" err="1">
                <a:latin typeface="Bahnschrift" panose="020B0502040204020203" pitchFamily="34" charset="0"/>
              </a:rPr>
              <a:t>Weyler</a:t>
            </a:r>
            <a:r>
              <a:rPr lang="en-US" sz="2600" dirty="0">
                <a:latin typeface="Bahnschrift" panose="020B0502040204020203" pitchFamily="34" charset="0"/>
              </a:rPr>
              <a:t> </a:t>
            </a:r>
            <a:r>
              <a:rPr lang="en-US" sz="2600" dirty="0" smtClean="0">
                <a:latin typeface="Bahnschrift" panose="020B0502040204020203" pitchFamily="34" charset="0"/>
              </a:rPr>
              <a:t>has years </a:t>
            </a:r>
            <a:r>
              <a:rPr lang="en-US" sz="2600" dirty="0">
                <a:latin typeface="Bahnschrift" panose="020B0502040204020203" pitchFamily="34" charset="0"/>
              </a:rPr>
              <a:t>of experience of ending </a:t>
            </a:r>
            <a:r>
              <a:rPr lang="en-US" sz="2600" dirty="0" smtClean="0">
                <a:latin typeface="Bahnschrift" panose="020B0502040204020203" pitchFamily="34" charset="0"/>
              </a:rPr>
              <a:t>conflict, but… he’s not the nicest dude</a:t>
            </a:r>
            <a:endParaRPr lang="en-US" sz="2600" dirty="0">
              <a:latin typeface="Bahnschrift" panose="020B0502040204020203" pitchFamily="34" charset="0"/>
            </a:endParaRPr>
          </a:p>
          <a:p>
            <a:r>
              <a:rPr lang="en-US" sz="3000" dirty="0">
                <a:latin typeface="Bahnschrift" panose="020B0502040204020203" pitchFamily="34" charset="0"/>
              </a:rPr>
              <a:t>He has rounded up the population and put them into </a:t>
            </a:r>
            <a:r>
              <a:rPr lang="en-US" sz="3000" dirty="0" smtClean="0">
                <a:latin typeface="Bahnschrift" panose="020B0502040204020203" pitchFamily="34" charset="0"/>
              </a:rPr>
              <a:t>camps, called “</a:t>
            </a:r>
            <a:r>
              <a:rPr lang="en-US" sz="3000" i="1" dirty="0" smtClean="0">
                <a:latin typeface="Bahnschrift" panose="020B0502040204020203" pitchFamily="34" charset="0"/>
              </a:rPr>
              <a:t>reconcentrados</a:t>
            </a:r>
            <a:r>
              <a:rPr lang="en-US" sz="3000" dirty="0">
                <a:latin typeface="Bahnschrift" panose="020B0502040204020203" pitchFamily="34" charset="0"/>
              </a:rPr>
              <a:t>”</a:t>
            </a:r>
          </a:p>
          <a:p>
            <a:pPr lvl="1"/>
            <a:r>
              <a:rPr lang="en-US" sz="2600" dirty="0" smtClean="0">
                <a:latin typeface="Bahnschrift" panose="020B0502040204020203" pitchFamily="34" charset="0"/>
              </a:rPr>
              <a:t>He believes </a:t>
            </a:r>
            <a:r>
              <a:rPr lang="en-US" sz="2600" dirty="0">
                <a:latin typeface="Bahnschrift" panose="020B0502040204020203" pitchFamily="34" charset="0"/>
              </a:rPr>
              <a:t>this will weed out the rebels and the innocent citizens</a:t>
            </a:r>
            <a:r>
              <a:rPr lang="en-US" sz="2600" dirty="0" smtClean="0">
                <a:latin typeface="Bahnschrift" panose="020B0502040204020203" pitchFamily="34" charset="0"/>
              </a:rPr>
              <a:t>.</a:t>
            </a:r>
            <a:br>
              <a:rPr lang="en-US" sz="2600" dirty="0" smtClean="0">
                <a:latin typeface="Bahnschrift" panose="020B0502040204020203" pitchFamily="34" charset="0"/>
              </a:rPr>
            </a:br>
            <a:endParaRPr lang="en-US" sz="2600" dirty="0">
              <a:latin typeface="Bahnschrift" panose="020B0502040204020203" pitchFamily="34" charset="0"/>
            </a:endParaRPr>
          </a:p>
          <a:p>
            <a:r>
              <a:rPr lang="en-US" dirty="0" smtClean="0">
                <a:solidFill>
                  <a:srgbClr val="7030A0"/>
                </a:solidFill>
                <a:latin typeface="Bahnschrift" panose="020B0502040204020203" pitchFamily="34" charset="0"/>
              </a:rPr>
              <a:t>3. </a:t>
            </a:r>
            <a:r>
              <a:rPr lang="en-US" b="1" dirty="0" smtClean="0">
                <a:solidFill>
                  <a:srgbClr val="7030A0"/>
                </a:solidFill>
                <a:latin typeface="Bahnschrift" panose="020B0502040204020203" pitchFamily="34" charset="0"/>
              </a:rPr>
              <a:t>What </a:t>
            </a:r>
            <a:r>
              <a:rPr lang="en-US" b="1" dirty="0">
                <a:solidFill>
                  <a:srgbClr val="7030A0"/>
                </a:solidFill>
                <a:latin typeface="Bahnschrift" panose="020B0502040204020203" pitchFamily="34" charset="0"/>
              </a:rPr>
              <a:t>course of action will you take? Why?</a:t>
            </a:r>
          </a:p>
          <a:p>
            <a:pPr lvl="1"/>
            <a:r>
              <a:rPr lang="en-US" dirty="0" smtClean="0">
                <a:solidFill>
                  <a:srgbClr val="7030A0"/>
                </a:solidFill>
                <a:latin typeface="Bahnschrift" panose="020B0502040204020203" pitchFamily="34" charset="0"/>
              </a:rPr>
              <a:t>1. Denounce this relocation (say this is bad and wrong!)</a:t>
            </a:r>
          </a:p>
          <a:p>
            <a:pPr lvl="1"/>
            <a:r>
              <a:rPr lang="en-US" dirty="0" smtClean="0">
                <a:solidFill>
                  <a:srgbClr val="7030A0"/>
                </a:solidFill>
                <a:latin typeface="Bahnschrift" panose="020B0502040204020203" pitchFamily="34" charset="0"/>
              </a:rPr>
              <a:t>2. Sit and wait for more information</a:t>
            </a:r>
          </a:p>
        </p:txBody>
      </p:sp>
    </p:spTree>
    <p:extLst>
      <p:ext uri="{BB962C8B-B14F-4D97-AF65-F5344CB8AC3E}">
        <p14:creationId xmlns:p14="http://schemas.microsoft.com/office/powerpoint/2010/main" val="90604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ntro breaking new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19225" y="857250"/>
            <a:ext cx="5605463" cy="4203700"/>
          </a:xfrm>
        </p:spPr>
      </p:pic>
    </p:spTree>
    <p:extLst>
      <p:ext uri="{BB962C8B-B14F-4D97-AF65-F5344CB8AC3E}">
        <p14:creationId xmlns:p14="http://schemas.microsoft.com/office/powerpoint/2010/main" val="1809207306"/>
      </p:ext>
    </p:extLst>
  </p:cSld>
  <p:clrMapOvr>
    <a:masterClrMapping/>
  </p:clrMapOvr>
  <p:transition spd="med" advClick="0" advTm="9000">
    <p:pull/>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rmAutofit/>
          </a:bodyPr>
          <a:lstStyle/>
          <a:p>
            <a:pPr algn="ctr"/>
            <a:r>
              <a:rPr lang="en-US" sz="2800" dirty="0">
                <a:latin typeface="Algerian" panose="04020705040A02060702" pitchFamily="82" charset="0"/>
              </a:rPr>
              <a:t>URGENT </a:t>
            </a:r>
            <a:r>
              <a:rPr lang="en-US" sz="2800" dirty="0" err="1">
                <a:latin typeface="Algerian" panose="04020705040A02060702" pitchFamily="82" charset="0"/>
              </a:rPr>
              <a:t>URGENT</a:t>
            </a:r>
            <a:r>
              <a:rPr lang="en-US" sz="2800" dirty="0">
                <a:latin typeface="Algerian" panose="04020705040A02060702" pitchFamily="82" charset="0"/>
              </a:rPr>
              <a:t> </a:t>
            </a:r>
            <a:r>
              <a:rPr lang="en-US" sz="2800" dirty="0" err="1">
                <a:latin typeface="Algerian" panose="04020705040A02060702" pitchFamily="82" charset="0"/>
              </a:rPr>
              <a:t>URGENT</a:t>
            </a:r>
            <a:r>
              <a:rPr lang="en-US" sz="2800" dirty="0">
                <a:latin typeface="Algerian" panose="04020705040A02060702" pitchFamily="82" charset="0"/>
              </a:rPr>
              <a:t> TELEGRAM COMING IN!!!</a:t>
            </a:r>
          </a:p>
        </p:txBody>
      </p:sp>
      <p:sp>
        <p:nvSpPr>
          <p:cNvPr id="3" name="Content Placeholder 2"/>
          <p:cNvSpPr>
            <a:spLocks noGrp="1"/>
          </p:cNvSpPr>
          <p:nvPr>
            <p:ph idx="1"/>
          </p:nvPr>
        </p:nvSpPr>
        <p:spPr>
          <a:xfrm>
            <a:off x="478221" y="977462"/>
            <a:ext cx="8445061" cy="5065986"/>
          </a:xfrm>
        </p:spPr>
        <p:txBody>
          <a:bodyPr>
            <a:noAutofit/>
          </a:bodyPr>
          <a:lstStyle/>
          <a:p>
            <a:r>
              <a:rPr lang="en-US" dirty="0" smtClean="0">
                <a:latin typeface="Bahnschrift" panose="020B0502040204020203" pitchFamily="34" charset="0"/>
              </a:rPr>
              <a:t>300,000 </a:t>
            </a:r>
            <a:r>
              <a:rPr lang="en-US" dirty="0" err="1" smtClean="0">
                <a:latin typeface="Bahnschrift" panose="020B0502040204020203" pitchFamily="34" charset="0"/>
              </a:rPr>
              <a:t>Poolandian</a:t>
            </a:r>
            <a:r>
              <a:rPr lang="en-US" dirty="0" smtClean="0">
                <a:latin typeface="Bahnschrift" panose="020B0502040204020203" pitchFamily="34" charset="0"/>
              </a:rPr>
              <a:t> citizens moved into </a:t>
            </a:r>
            <a:r>
              <a:rPr lang="en-US" dirty="0">
                <a:latin typeface="Bahnschrift" panose="020B0502040204020203" pitchFamily="34" charset="0"/>
              </a:rPr>
              <a:t>such </a:t>
            </a:r>
            <a:r>
              <a:rPr lang="en-US" dirty="0" smtClean="0">
                <a:latin typeface="Bahnschrift" panose="020B0502040204020203" pitchFamily="34" charset="0"/>
              </a:rPr>
              <a:t>"relocation camps.” Stop.</a:t>
            </a:r>
          </a:p>
          <a:p>
            <a:r>
              <a:rPr lang="en-US" dirty="0" smtClean="0">
                <a:latin typeface="Bahnschrift" panose="020B0502040204020203" pitchFamily="34" charset="0"/>
              </a:rPr>
              <a:t>Many taken from country side into city. Stop.</a:t>
            </a:r>
          </a:p>
          <a:p>
            <a:r>
              <a:rPr lang="en-US" dirty="0" smtClean="0">
                <a:latin typeface="Bahnschrift" panose="020B0502040204020203" pitchFamily="34" charset="0"/>
              </a:rPr>
              <a:t>Not enough provisions. Stop.</a:t>
            </a:r>
          </a:p>
          <a:p>
            <a:r>
              <a:rPr lang="en-US" dirty="0" smtClean="0">
                <a:latin typeface="Bahnschrift" panose="020B0502040204020203" pitchFamily="34" charset="0"/>
              </a:rPr>
              <a:t>People dying by thousands. Stop. </a:t>
            </a:r>
          </a:p>
          <a:p>
            <a:r>
              <a:rPr lang="en-US" dirty="0" smtClean="0">
                <a:latin typeface="Bahnschrift" panose="020B0502040204020203" pitchFamily="34" charset="0"/>
              </a:rPr>
              <a:t>Hunger, disease, starvation. Stop.</a:t>
            </a:r>
          </a:p>
          <a:p>
            <a:r>
              <a:rPr lang="en-US" dirty="0" err="1" smtClean="0">
                <a:latin typeface="Bahnschrift" panose="020B0502040204020203" pitchFamily="34" charset="0"/>
              </a:rPr>
              <a:t>Weyler</a:t>
            </a:r>
            <a:r>
              <a:rPr lang="en-US" dirty="0" smtClean="0">
                <a:latin typeface="Bahnschrift" panose="020B0502040204020203" pitchFamily="34" charset="0"/>
              </a:rPr>
              <a:t> is ruling with Iron Fist. Stop.</a:t>
            </a:r>
          </a:p>
          <a:p>
            <a:r>
              <a:rPr lang="en-US" dirty="0" err="1" smtClean="0">
                <a:latin typeface="Bahnschrift" panose="020B0502040204020203" pitchFamily="34" charset="0"/>
              </a:rPr>
              <a:t>Poolandian</a:t>
            </a:r>
            <a:r>
              <a:rPr lang="en-US" dirty="0" smtClean="0">
                <a:latin typeface="Bahnschrift" panose="020B0502040204020203" pitchFamily="34" charset="0"/>
              </a:rPr>
              <a:t> people in danger. Stop.</a:t>
            </a:r>
          </a:p>
          <a:p>
            <a:pPr marL="0" indent="0">
              <a:buNone/>
            </a:pPr>
            <a:endParaRPr lang="en-US" dirty="0">
              <a:latin typeface="Bahnschrift" panose="020B0502040204020203" pitchFamily="34" charset="0"/>
            </a:endParaRPr>
          </a:p>
        </p:txBody>
      </p:sp>
      <p:sp>
        <p:nvSpPr>
          <p:cNvPr id="5" name="TextBox 4"/>
          <p:cNvSpPr txBox="1"/>
          <p:nvPr/>
        </p:nvSpPr>
        <p:spPr>
          <a:xfrm>
            <a:off x="446033" y="6024401"/>
            <a:ext cx="8030560" cy="369332"/>
          </a:xfrm>
          <a:prstGeom prst="rect">
            <a:avLst/>
          </a:prstGeom>
          <a:noFill/>
        </p:spPr>
        <p:txBody>
          <a:bodyPr wrap="square" rtlCol="0">
            <a:spAutoFit/>
          </a:bodyPr>
          <a:lstStyle/>
          <a:p>
            <a:r>
              <a:rPr lang="en-US" i="1" dirty="0"/>
              <a:t>Jot down some notes that might help you make a decision later on</a:t>
            </a:r>
          </a:p>
        </p:txBody>
      </p:sp>
    </p:spTree>
    <p:extLst>
      <p:ext uri="{BB962C8B-B14F-4D97-AF65-F5344CB8AC3E}">
        <p14:creationId xmlns:p14="http://schemas.microsoft.com/office/powerpoint/2010/main" val="238161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9545"/>
            <a:ext cx="9144000" cy="6300952"/>
          </a:xfrm>
        </p:spPr>
        <p:txBody>
          <a:bodyPr>
            <a:normAutofit lnSpcReduction="10000"/>
          </a:bodyPr>
          <a:lstStyle/>
          <a:p>
            <a:pPr marL="0" indent="0">
              <a:buNone/>
            </a:pPr>
            <a:r>
              <a:rPr lang="en-US" dirty="0">
                <a:latin typeface="Bahnschrift" panose="020B0502040204020203" pitchFamily="34" charset="0"/>
              </a:rPr>
              <a:t>Secretary of the Navy John D. </a:t>
            </a:r>
            <a:r>
              <a:rPr lang="en-US" dirty="0" smtClean="0">
                <a:latin typeface="Bahnschrift" panose="020B0502040204020203" pitchFamily="34" charset="0"/>
              </a:rPr>
              <a:t>Long</a:t>
            </a:r>
            <a:br>
              <a:rPr lang="en-US" dirty="0" smtClean="0">
                <a:latin typeface="Bahnschrift" panose="020B0502040204020203" pitchFamily="34" charset="0"/>
              </a:rPr>
            </a:br>
            <a:endParaRPr lang="en-US" dirty="0">
              <a:latin typeface="Bahnschrift" panose="020B0502040204020203" pitchFamily="34" charset="0"/>
            </a:endParaRPr>
          </a:p>
          <a:p>
            <a:pPr marL="0" indent="0">
              <a:buNone/>
            </a:pPr>
            <a:r>
              <a:rPr lang="en-US" dirty="0">
                <a:latin typeface="Bahnschrift" panose="020B0502040204020203" pitchFamily="34" charset="0"/>
              </a:rPr>
              <a:t>As a Congressman I had become a close friend of William McKinley, who was elected President in 1896. Now, Mr. President; this situation needs to be taken care of quite delicately. Unlike my understudy Mr. Roosevelt who believes we need to </a:t>
            </a:r>
            <a:r>
              <a:rPr lang="en-US" dirty="0" smtClean="0">
                <a:latin typeface="Bahnschrift" panose="020B0502040204020203" pitchFamily="34" charset="0"/>
              </a:rPr>
              <a:t>intervene, </a:t>
            </a:r>
            <a:r>
              <a:rPr lang="en-US" dirty="0">
                <a:latin typeface="Bahnschrift" panose="020B0502040204020203" pitchFamily="34" charset="0"/>
              </a:rPr>
              <a:t>I strongly believe in getting all the facts.  I believe that this ongoing tensions between </a:t>
            </a:r>
            <a:r>
              <a:rPr lang="en-US" dirty="0" err="1" smtClean="0">
                <a:latin typeface="Bahnschrift" panose="020B0502040204020203" pitchFamily="34" charset="0"/>
              </a:rPr>
              <a:t>Motherville</a:t>
            </a:r>
            <a:r>
              <a:rPr lang="en-US" dirty="0" smtClean="0">
                <a:latin typeface="Bahnschrift" panose="020B0502040204020203" pitchFamily="34" charset="0"/>
              </a:rPr>
              <a:t> </a:t>
            </a:r>
            <a:r>
              <a:rPr lang="en-US" dirty="0">
                <a:latin typeface="Bahnschrift" panose="020B0502040204020203" pitchFamily="34" charset="0"/>
              </a:rPr>
              <a:t>and US will unlikely lead to war, and should it, that the war would be easily won. Our army is in tatters since the end of the Civil War, we lack sufficient men and even worse sufficient goods, rifles, and munitions and it will take time to gather such. I do have a rough plan of attack scuttled out if needed</a:t>
            </a:r>
            <a:r>
              <a:rPr lang="en-US" dirty="0" smtClean="0">
                <a:latin typeface="Bahnschrift" panose="020B0502040204020203" pitchFamily="34" charset="0"/>
              </a:rPr>
              <a:t>.</a:t>
            </a:r>
          </a:p>
          <a:p>
            <a:pPr marL="0" indent="0">
              <a:buNone/>
            </a:pPr>
            <a:endParaRPr lang="en-US" dirty="0">
              <a:latin typeface="Bahnschrift" panose="020B0502040204020203" pitchFamily="34" charset="0"/>
            </a:endParaRPr>
          </a:p>
          <a:p>
            <a:pPr marL="0" indent="0">
              <a:buNone/>
            </a:pPr>
            <a:r>
              <a:rPr lang="en-US" dirty="0">
                <a:solidFill>
                  <a:srgbClr val="7030A0"/>
                </a:solidFill>
                <a:latin typeface="Bahnschrift" panose="020B0502040204020203" pitchFamily="34" charset="0"/>
              </a:rPr>
              <a:t>4</a:t>
            </a:r>
            <a:r>
              <a:rPr lang="en-US" dirty="0" smtClean="0">
                <a:solidFill>
                  <a:srgbClr val="7030A0"/>
                </a:solidFill>
                <a:latin typeface="Bahnschrift" panose="020B0502040204020203" pitchFamily="34" charset="0"/>
              </a:rPr>
              <a:t>. </a:t>
            </a:r>
            <a:r>
              <a:rPr lang="en-US" b="1" dirty="0">
                <a:solidFill>
                  <a:srgbClr val="7030A0"/>
                </a:solidFill>
                <a:latin typeface="Bahnschrift" panose="020B0502040204020203" pitchFamily="34" charset="0"/>
              </a:rPr>
              <a:t>What course of action will you take? Why</a:t>
            </a:r>
            <a:r>
              <a:rPr lang="en-US" b="1" dirty="0" smtClean="0">
                <a:solidFill>
                  <a:srgbClr val="7030A0"/>
                </a:solidFill>
                <a:latin typeface="Bahnschrift" panose="020B0502040204020203" pitchFamily="34" charset="0"/>
              </a:rPr>
              <a:t>?</a:t>
            </a:r>
            <a:endParaRPr lang="en-US" dirty="0">
              <a:latin typeface="Bahnschrift" panose="020B0502040204020203" pitchFamily="34" charset="0"/>
            </a:endParaRPr>
          </a:p>
          <a:p>
            <a:endParaRPr lang="en-US" sz="3200" dirty="0">
              <a:latin typeface="Bahnschrift" panose="020B0502040204020203" pitchFamily="34" charset="0"/>
            </a:endParaRPr>
          </a:p>
        </p:txBody>
      </p:sp>
    </p:spTree>
    <p:extLst>
      <p:ext uri="{BB962C8B-B14F-4D97-AF65-F5344CB8AC3E}">
        <p14:creationId xmlns:p14="http://schemas.microsoft.com/office/powerpoint/2010/main" val="423881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5311"/>
            <a:ext cx="9048750" cy="6342992"/>
          </a:xfrm>
        </p:spPr>
        <p:txBody>
          <a:bodyPr>
            <a:normAutofit/>
          </a:bodyPr>
          <a:lstStyle/>
          <a:p>
            <a:r>
              <a:rPr lang="en-US" dirty="0" smtClean="0">
                <a:latin typeface="Bahnschrift" panose="020B0502040204020203" pitchFamily="34" charset="0"/>
              </a:rPr>
              <a:t>American public starting to get involved.</a:t>
            </a:r>
          </a:p>
          <a:p>
            <a:pPr lvl="1"/>
            <a:r>
              <a:rPr lang="en-US" b="1" dirty="0" smtClean="0">
                <a:latin typeface="Bahnschrift" panose="020B0502040204020203" pitchFamily="34" charset="0"/>
              </a:rPr>
              <a:t>William </a:t>
            </a:r>
            <a:r>
              <a:rPr lang="en-US" b="1" dirty="0">
                <a:latin typeface="Bahnschrift" panose="020B0502040204020203" pitchFamily="34" charset="0"/>
              </a:rPr>
              <a:t>Randolph Hearst </a:t>
            </a:r>
            <a:r>
              <a:rPr lang="en-US" dirty="0">
                <a:latin typeface="Bahnschrift" panose="020B0502040204020203" pitchFamily="34" charset="0"/>
              </a:rPr>
              <a:t>and </a:t>
            </a:r>
            <a:r>
              <a:rPr lang="en-US" b="1" dirty="0">
                <a:latin typeface="Bahnschrift" panose="020B0502040204020203" pitchFamily="34" charset="0"/>
              </a:rPr>
              <a:t>Joseph </a:t>
            </a:r>
            <a:r>
              <a:rPr lang="en-US" b="1" dirty="0" smtClean="0">
                <a:latin typeface="Bahnschrift" panose="020B0502040204020203" pitchFamily="34" charset="0"/>
              </a:rPr>
              <a:t>Pulitzer </a:t>
            </a:r>
            <a:r>
              <a:rPr lang="en-US" dirty="0" smtClean="0">
                <a:latin typeface="Bahnschrift" panose="020B0502040204020203" pitchFamily="34" charset="0"/>
              </a:rPr>
              <a:t>are stirring up articles and columns left and right.</a:t>
            </a:r>
          </a:p>
          <a:p>
            <a:pPr lvl="1"/>
            <a:r>
              <a:rPr lang="en-US" dirty="0" smtClean="0">
                <a:latin typeface="Bahnschrift" panose="020B0502040204020203" pitchFamily="34" charset="0"/>
              </a:rPr>
              <a:t>They are demanding action!</a:t>
            </a:r>
          </a:p>
          <a:p>
            <a:r>
              <a:rPr lang="en-US" dirty="0" smtClean="0">
                <a:latin typeface="Bahnschrift" panose="020B0502040204020203" pitchFamily="34" charset="0"/>
              </a:rPr>
              <a:t>Many American citizens are drawing a conclusion of our American Revolution:</a:t>
            </a:r>
          </a:p>
          <a:p>
            <a:pPr lvl="1"/>
            <a:r>
              <a:rPr lang="en-US" dirty="0" err="1" smtClean="0">
                <a:latin typeface="Bahnschrift" panose="020B0502040204020203" pitchFamily="34" charset="0"/>
              </a:rPr>
              <a:t>Poolandia</a:t>
            </a:r>
            <a:r>
              <a:rPr lang="en-US" dirty="0" smtClean="0">
                <a:latin typeface="Bahnschrift" panose="020B0502040204020203" pitchFamily="34" charset="0"/>
              </a:rPr>
              <a:t> is trying to declare its independence. </a:t>
            </a:r>
          </a:p>
          <a:p>
            <a:pPr lvl="1"/>
            <a:r>
              <a:rPr lang="en-US" dirty="0" err="1" smtClean="0">
                <a:latin typeface="Bahnschrift" panose="020B0502040204020203" pitchFamily="34" charset="0"/>
              </a:rPr>
              <a:t>Motherville</a:t>
            </a:r>
            <a:r>
              <a:rPr lang="en-US" dirty="0" smtClean="0">
                <a:latin typeface="Bahnschrift" panose="020B0502040204020203" pitchFamily="34" charset="0"/>
              </a:rPr>
              <a:t> seen as evil colonial oppressor.</a:t>
            </a:r>
          </a:p>
          <a:p>
            <a:endParaRPr lang="en-US" dirty="0">
              <a:latin typeface="Bahnschrift" panose="020B0502040204020203" pitchFamily="34" charset="0"/>
            </a:endParaRPr>
          </a:p>
          <a:p>
            <a:r>
              <a:rPr lang="en-US" b="1" dirty="0">
                <a:solidFill>
                  <a:srgbClr val="7030A0"/>
                </a:solidFill>
                <a:latin typeface="Bahnschrift" panose="020B0502040204020203" pitchFamily="34" charset="0"/>
              </a:rPr>
              <a:t>5</a:t>
            </a:r>
            <a:r>
              <a:rPr lang="en-US" b="1" dirty="0" smtClean="0">
                <a:solidFill>
                  <a:srgbClr val="7030A0"/>
                </a:solidFill>
                <a:latin typeface="Bahnschrift" panose="020B0502040204020203" pitchFamily="34" charset="0"/>
              </a:rPr>
              <a:t>. </a:t>
            </a:r>
            <a:r>
              <a:rPr lang="en-US" b="1" dirty="0">
                <a:solidFill>
                  <a:srgbClr val="7030A0"/>
                </a:solidFill>
                <a:latin typeface="Bahnschrift" panose="020B0502040204020203" pitchFamily="34" charset="0"/>
              </a:rPr>
              <a:t>What course of action will you take? Why?</a:t>
            </a:r>
          </a:p>
          <a:p>
            <a:pPr lvl="1"/>
            <a:r>
              <a:rPr lang="en-US" dirty="0" smtClean="0">
                <a:solidFill>
                  <a:srgbClr val="7030A0"/>
                </a:solidFill>
                <a:latin typeface="Bahnschrift" panose="020B0502040204020203" pitchFamily="34" charset="0"/>
              </a:rPr>
              <a:t>1. Make a public speech denouncing the actions of Weyler and </a:t>
            </a:r>
            <a:r>
              <a:rPr lang="en-US" dirty="0" err="1" smtClean="0">
                <a:solidFill>
                  <a:srgbClr val="7030A0"/>
                </a:solidFill>
                <a:latin typeface="Bahnschrift" panose="020B0502040204020203" pitchFamily="34" charset="0"/>
              </a:rPr>
              <a:t>Motherville</a:t>
            </a:r>
            <a:endParaRPr lang="en-US" dirty="0" smtClean="0">
              <a:solidFill>
                <a:srgbClr val="7030A0"/>
              </a:solidFill>
              <a:latin typeface="Bahnschrift" panose="020B0502040204020203" pitchFamily="34" charset="0"/>
            </a:endParaRPr>
          </a:p>
          <a:p>
            <a:pPr lvl="1"/>
            <a:r>
              <a:rPr lang="en-US" dirty="0" smtClean="0">
                <a:solidFill>
                  <a:srgbClr val="7030A0"/>
                </a:solidFill>
                <a:latin typeface="Bahnschrift" panose="020B0502040204020203" pitchFamily="34" charset="0"/>
              </a:rPr>
              <a:t>2. Start making plans for US assistance to </a:t>
            </a:r>
            <a:r>
              <a:rPr lang="en-US" dirty="0" err="1" smtClean="0">
                <a:solidFill>
                  <a:srgbClr val="7030A0"/>
                </a:solidFill>
                <a:latin typeface="Bahnschrift" panose="020B0502040204020203" pitchFamily="34" charset="0"/>
              </a:rPr>
              <a:t>Poolandia</a:t>
            </a:r>
            <a:endParaRPr lang="en-US" dirty="0" smtClean="0">
              <a:solidFill>
                <a:srgbClr val="7030A0"/>
              </a:solidFill>
              <a:latin typeface="Bahnschrift" panose="020B0502040204020203" pitchFamily="34" charset="0"/>
            </a:endParaRPr>
          </a:p>
          <a:p>
            <a:pPr lvl="1"/>
            <a:r>
              <a:rPr lang="en-US" dirty="0" smtClean="0">
                <a:solidFill>
                  <a:srgbClr val="7030A0"/>
                </a:solidFill>
                <a:latin typeface="Bahnschrift" panose="020B0502040204020203" pitchFamily="34" charset="0"/>
              </a:rPr>
              <a:t>3. Continue on the diplomatic channel to avoid bloodshed</a:t>
            </a:r>
          </a:p>
          <a:p>
            <a:pPr lvl="1"/>
            <a:endParaRPr lang="en-US" dirty="0">
              <a:latin typeface="Bahnschrift" panose="020B0502040204020203" pitchFamily="34" charset="0"/>
            </a:endParaRPr>
          </a:p>
          <a:p>
            <a:endParaRPr lang="en-US" dirty="0">
              <a:latin typeface="Bahnschrift" panose="020B0502040204020203" pitchFamily="34" charset="0"/>
            </a:endParaRPr>
          </a:p>
          <a:p>
            <a:endParaRPr lang="en-US" dirty="0">
              <a:latin typeface="Bahnschrift" panose="020B0502040204020203" pitchFamily="34" charset="0"/>
            </a:endParaRPr>
          </a:p>
        </p:txBody>
      </p:sp>
    </p:spTree>
    <p:extLst>
      <p:ext uri="{BB962C8B-B14F-4D97-AF65-F5344CB8AC3E}">
        <p14:creationId xmlns:p14="http://schemas.microsoft.com/office/powerpoint/2010/main" val="2619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1"/>
            <a:ext cx="8877300" cy="4848225"/>
          </a:xfrm>
        </p:spPr>
        <p:txBody>
          <a:bodyPr>
            <a:normAutofit fontScale="92500"/>
          </a:bodyPr>
          <a:lstStyle/>
          <a:p>
            <a:r>
              <a:rPr lang="en-US" sz="3300" dirty="0" err="1" smtClean="0">
                <a:latin typeface="Bahnschrift" panose="020B0502040204020203" pitchFamily="34" charset="0"/>
              </a:rPr>
              <a:t>Motherville</a:t>
            </a:r>
            <a:r>
              <a:rPr lang="en-US" sz="3300" dirty="0" smtClean="0">
                <a:latin typeface="Bahnschrift" panose="020B0502040204020203" pitchFamily="34" charset="0"/>
              </a:rPr>
              <a:t> recalls </a:t>
            </a:r>
            <a:r>
              <a:rPr lang="en-US" sz="3300" dirty="0" err="1" smtClean="0">
                <a:latin typeface="Bahnschrift" panose="020B0502040204020203" pitchFamily="34" charset="0"/>
              </a:rPr>
              <a:t>Weyler</a:t>
            </a:r>
            <a:r>
              <a:rPr lang="en-US" sz="3300" dirty="0" smtClean="0">
                <a:latin typeface="Bahnschrift" panose="020B0502040204020203" pitchFamily="34" charset="0"/>
              </a:rPr>
              <a:t> due to his violence</a:t>
            </a:r>
          </a:p>
          <a:p>
            <a:r>
              <a:rPr lang="en-US" sz="3300" dirty="0" err="1" smtClean="0">
                <a:latin typeface="Bahnschrift" panose="020B0502040204020203" pitchFamily="34" charset="0"/>
              </a:rPr>
              <a:t>Motherville</a:t>
            </a:r>
            <a:r>
              <a:rPr lang="en-US" sz="3300" dirty="0" smtClean="0">
                <a:latin typeface="Bahnschrift" panose="020B0502040204020203" pitchFamily="34" charset="0"/>
              </a:rPr>
              <a:t> has attempted to make some changes</a:t>
            </a:r>
          </a:p>
          <a:p>
            <a:endParaRPr lang="en-US" sz="3300" dirty="0">
              <a:latin typeface="Bahnschrift" panose="020B0502040204020203" pitchFamily="34" charset="0"/>
            </a:endParaRPr>
          </a:p>
          <a:p>
            <a:r>
              <a:rPr lang="en-US" sz="3300" dirty="0" smtClean="0">
                <a:latin typeface="Bahnschrift" panose="020B0502040204020203" pitchFamily="34" charset="0"/>
              </a:rPr>
              <a:t>January </a:t>
            </a:r>
            <a:r>
              <a:rPr lang="en-US" sz="3300" dirty="0">
                <a:latin typeface="Bahnschrift" panose="020B0502040204020203" pitchFamily="34" charset="0"/>
              </a:rPr>
              <a:t>25, 1898. </a:t>
            </a:r>
            <a:r>
              <a:rPr lang="en-US" sz="3300" dirty="0" smtClean="0">
                <a:latin typeface="Bahnschrift" panose="020B0502040204020203" pitchFamily="34" charset="0"/>
              </a:rPr>
              <a:t>USS Maine </a:t>
            </a:r>
            <a:r>
              <a:rPr lang="en-US" sz="3300" dirty="0">
                <a:latin typeface="Bahnschrift" panose="020B0502040204020203" pitchFamily="34" charset="0"/>
              </a:rPr>
              <a:t>Arrives</a:t>
            </a:r>
            <a:r>
              <a:rPr lang="en-US" sz="3300" dirty="0" smtClean="0">
                <a:latin typeface="Bahnschrift" panose="020B0502040204020203" pitchFamily="34" charset="0"/>
              </a:rPr>
              <a:t>.</a:t>
            </a:r>
          </a:p>
          <a:p>
            <a:pPr lvl="1"/>
            <a:r>
              <a:rPr lang="en-US" sz="2900" dirty="0">
                <a:latin typeface="Bahnschrift" panose="020B0502040204020203" pitchFamily="34" charset="0"/>
              </a:rPr>
              <a:t>USS Maine is there for simply “friendly visit</a:t>
            </a:r>
            <a:r>
              <a:rPr lang="en-US" sz="2900" dirty="0" smtClean="0">
                <a:latin typeface="Bahnschrift" panose="020B0502040204020203" pitchFamily="34" charset="0"/>
              </a:rPr>
              <a:t>”… or is it?</a:t>
            </a:r>
          </a:p>
          <a:p>
            <a:pPr lvl="1"/>
            <a:endParaRPr lang="en-US" sz="2900" dirty="0">
              <a:latin typeface="Bahnschrift" panose="020B0502040204020203" pitchFamily="34" charset="0"/>
            </a:endParaRPr>
          </a:p>
          <a:p>
            <a:pPr lvl="1"/>
            <a:r>
              <a:rPr lang="en-US" sz="3200" dirty="0">
                <a:latin typeface="Bahnschrift" panose="020B0502040204020203" pitchFamily="34" charset="0"/>
              </a:rPr>
              <a:t>In order to </a:t>
            </a:r>
            <a:r>
              <a:rPr lang="en-US" sz="3200" dirty="0" smtClean="0">
                <a:latin typeface="Bahnschrift" panose="020B0502040204020203" pitchFamily="34" charset="0"/>
              </a:rPr>
              <a:t>protect US citizens and US interests in </a:t>
            </a:r>
            <a:r>
              <a:rPr lang="en-US" sz="3200" dirty="0" err="1" smtClean="0">
                <a:latin typeface="Bahnschrift" panose="020B0502040204020203" pitchFamily="34" charset="0"/>
              </a:rPr>
              <a:t>Poolandia</a:t>
            </a:r>
            <a:r>
              <a:rPr lang="en-US" sz="3200" dirty="0">
                <a:latin typeface="Bahnschrift" panose="020B0502040204020203" pitchFamily="34" charset="0"/>
              </a:rPr>
              <a:t>, U.S.S Maine – a battleship -  sent to anchor in the main bay of </a:t>
            </a:r>
            <a:r>
              <a:rPr lang="en-US" sz="3200" dirty="0" err="1">
                <a:latin typeface="Bahnschrift" panose="020B0502040204020203" pitchFamily="34" charset="0"/>
              </a:rPr>
              <a:t>Poolandia</a:t>
            </a:r>
            <a:r>
              <a:rPr lang="en-US" sz="3200" dirty="0">
                <a:latin typeface="Bahnschrift" panose="020B0502040204020203" pitchFamily="34" charset="0"/>
              </a:rPr>
              <a:t>.</a:t>
            </a:r>
            <a:endParaRPr lang="en-US" sz="2900" dirty="0" smtClean="0">
              <a:latin typeface="Bahnschrift" panose="020B0502040204020203" pitchFamily="34" charset="0"/>
            </a:endParaRPr>
          </a:p>
          <a:p>
            <a:pPr lvl="1"/>
            <a:endParaRPr lang="en-US" sz="2900" dirty="0">
              <a:latin typeface="Bahnschrift" panose="020B0502040204020203" pitchFamily="34" charset="0"/>
            </a:endParaRPr>
          </a:p>
          <a:p>
            <a:pPr lvl="1"/>
            <a:endParaRPr lang="en-US" sz="2900" dirty="0">
              <a:latin typeface="Bahnschrift" panose="020B0502040204020203" pitchFamily="34" charset="0"/>
            </a:endParaRPr>
          </a:p>
          <a:p>
            <a:endParaRPr lang="en-US" dirty="0">
              <a:latin typeface="Bahnschrift" panose="020B0502040204020203" pitchFamily="34" charset="0"/>
            </a:endParaRPr>
          </a:p>
        </p:txBody>
      </p:sp>
    </p:spTree>
    <p:extLst>
      <p:ext uri="{BB962C8B-B14F-4D97-AF65-F5344CB8AC3E}">
        <p14:creationId xmlns:p14="http://schemas.microsoft.com/office/powerpoint/2010/main" val="132072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ntro breaking new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19225" y="857250"/>
            <a:ext cx="5605463" cy="4203700"/>
          </a:xfrm>
        </p:spPr>
      </p:pic>
    </p:spTree>
    <p:extLst>
      <p:ext uri="{BB962C8B-B14F-4D97-AF65-F5344CB8AC3E}">
        <p14:creationId xmlns:p14="http://schemas.microsoft.com/office/powerpoint/2010/main" val="1144870065"/>
      </p:ext>
    </p:extLst>
  </p:cSld>
  <p:clrMapOvr>
    <a:masterClrMapping/>
  </p:clrMapOvr>
  <p:transition spd="med" advClick="0" advTm="9000">
    <p:pull/>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44" y="268014"/>
            <a:ext cx="8999034" cy="6500648"/>
          </a:xfrm>
        </p:spPr>
        <p:txBody>
          <a:bodyPr>
            <a:normAutofit lnSpcReduction="10000"/>
          </a:bodyPr>
          <a:lstStyle/>
          <a:p>
            <a:pPr marL="0" indent="0">
              <a:buNone/>
            </a:pPr>
            <a:r>
              <a:rPr lang="en-US" dirty="0" smtClean="0">
                <a:latin typeface="Bahnschrift" panose="020B0502040204020203" pitchFamily="34" charset="0"/>
              </a:rPr>
              <a:t>URGENT </a:t>
            </a:r>
            <a:r>
              <a:rPr lang="en-US" dirty="0" err="1" smtClean="0">
                <a:latin typeface="Bahnschrift" panose="020B0502040204020203" pitchFamily="34" charset="0"/>
              </a:rPr>
              <a:t>URGENT</a:t>
            </a:r>
            <a:r>
              <a:rPr lang="en-US" dirty="0" smtClean="0">
                <a:latin typeface="Bahnschrift" panose="020B0502040204020203" pitchFamily="34" charset="0"/>
              </a:rPr>
              <a:t> </a:t>
            </a:r>
            <a:r>
              <a:rPr lang="en-US" dirty="0" err="1" smtClean="0">
                <a:latin typeface="Bahnschrift" panose="020B0502040204020203" pitchFamily="34" charset="0"/>
              </a:rPr>
              <a:t>URGENT</a:t>
            </a:r>
            <a:r>
              <a:rPr lang="en-US" dirty="0" smtClean="0">
                <a:latin typeface="Bahnschrift" panose="020B0502040204020203" pitchFamily="34" charset="0"/>
              </a:rPr>
              <a:t> TELEGRAPH INCOMING.</a:t>
            </a:r>
          </a:p>
          <a:p>
            <a:pPr marL="0" indent="0">
              <a:buNone/>
            </a:pPr>
            <a:endParaRPr lang="en-US" dirty="0">
              <a:latin typeface="Bahnschrift" panose="020B0502040204020203" pitchFamily="34" charset="0"/>
            </a:endParaRPr>
          </a:p>
          <a:p>
            <a:pPr marL="0" indent="0">
              <a:buNone/>
            </a:pPr>
            <a:r>
              <a:rPr lang="en-US" dirty="0" smtClean="0">
                <a:latin typeface="Bahnschrift" panose="020B0502040204020203" pitchFamily="34" charset="0"/>
              </a:rPr>
              <a:t>Our intelligence committee intercepted a letter from the ambassador of </a:t>
            </a:r>
            <a:r>
              <a:rPr lang="en-US" dirty="0" err="1" smtClean="0">
                <a:latin typeface="Bahnschrift" panose="020B0502040204020203" pitchFamily="34" charset="0"/>
              </a:rPr>
              <a:t>Motherville</a:t>
            </a:r>
            <a:r>
              <a:rPr lang="en-US" dirty="0" smtClean="0">
                <a:latin typeface="Bahnschrift" panose="020B0502040204020203" pitchFamily="34" charset="0"/>
              </a:rPr>
              <a:t> to </a:t>
            </a:r>
            <a:r>
              <a:rPr lang="en-US" dirty="0" err="1" smtClean="0">
                <a:latin typeface="Bahnschrift" panose="020B0502040204020203" pitchFamily="34" charset="0"/>
              </a:rPr>
              <a:t>Poolandia</a:t>
            </a:r>
            <a:r>
              <a:rPr lang="en-US" dirty="0" smtClean="0">
                <a:latin typeface="Bahnschrift" panose="020B0502040204020203" pitchFamily="34" charset="0"/>
              </a:rPr>
              <a:t>.</a:t>
            </a:r>
            <a:br>
              <a:rPr lang="en-US" dirty="0" smtClean="0">
                <a:latin typeface="Bahnschrift" panose="020B0502040204020203" pitchFamily="34" charset="0"/>
              </a:rPr>
            </a:br>
            <a:endParaRPr lang="en-US" dirty="0" smtClean="0">
              <a:latin typeface="Bahnschrift" panose="020B0502040204020203" pitchFamily="34" charset="0"/>
            </a:endParaRPr>
          </a:p>
          <a:p>
            <a:pPr marL="0" indent="0">
              <a:buNone/>
            </a:pPr>
            <a:r>
              <a:rPr lang="en-US" dirty="0" smtClean="0">
                <a:latin typeface="Bahnschrift" panose="020B0502040204020203" pitchFamily="34" charset="0"/>
              </a:rPr>
              <a:t>February 9</a:t>
            </a:r>
            <a:r>
              <a:rPr lang="en-US" baseline="30000" dirty="0" smtClean="0">
                <a:latin typeface="Bahnschrift" panose="020B0502040204020203" pitchFamily="34" charset="0"/>
              </a:rPr>
              <a:t>th</a:t>
            </a:r>
            <a:r>
              <a:rPr lang="en-US" dirty="0" smtClean="0">
                <a:latin typeface="Bahnschrift" panose="020B0502040204020203" pitchFamily="34" charset="0"/>
              </a:rPr>
              <a:t> 1898</a:t>
            </a:r>
            <a:endParaRPr lang="en-US" dirty="0">
              <a:latin typeface="Bahnschrift" panose="020B0502040204020203" pitchFamily="34" charset="0"/>
            </a:endParaRPr>
          </a:p>
          <a:p>
            <a:pPr marL="0" indent="0">
              <a:buNone/>
            </a:pPr>
            <a:r>
              <a:rPr lang="en-US" dirty="0" smtClean="0">
                <a:latin typeface="Bahnschrift" panose="020B0502040204020203" pitchFamily="34" charset="0"/>
              </a:rPr>
              <a:t>“Besides </a:t>
            </a:r>
            <a:r>
              <a:rPr lang="en-US" dirty="0">
                <a:latin typeface="Bahnschrift" panose="020B0502040204020203" pitchFamily="34" charset="0"/>
              </a:rPr>
              <a:t>the ingrained and inevitable bluntness with which is repeated all that the press and public opinion in </a:t>
            </a:r>
            <a:r>
              <a:rPr lang="en-US" dirty="0" err="1" smtClean="0">
                <a:latin typeface="Bahnschrift" panose="020B0502040204020203" pitchFamily="34" charset="0"/>
              </a:rPr>
              <a:t>Motherville</a:t>
            </a:r>
            <a:r>
              <a:rPr lang="en-US" dirty="0" smtClean="0">
                <a:latin typeface="Bahnschrift" panose="020B0502040204020203" pitchFamily="34" charset="0"/>
              </a:rPr>
              <a:t> </a:t>
            </a:r>
            <a:r>
              <a:rPr lang="en-US" dirty="0">
                <a:latin typeface="Bahnschrift" panose="020B0502040204020203" pitchFamily="34" charset="0"/>
              </a:rPr>
              <a:t>have said about Weyler, it once more shows what </a:t>
            </a:r>
            <a:r>
              <a:rPr lang="en-US" b="1" dirty="0">
                <a:latin typeface="Bahnschrift" panose="020B0502040204020203" pitchFamily="34" charset="0"/>
              </a:rPr>
              <a:t>McKinley</a:t>
            </a:r>
            <a:r>
              <a:rPr lang="en-US" dirty="0">
                <a:latin typeface="Bahnschrift" panose="020B0502040204020203" pitchFamily="34" charset="0"/>
              </a:rPr>
              <a:t> </a:t>
            </a:r>
            <a:r>
              <a:rPr lang="en-US" dirty="0" smtClean="0">
                <a:latin typeface="Bahnschrift" panose="020B0502040204020203" pitchFamily="34" charset="0"/>
              </a:rPr>
              <a:t>is: </a:t>
            </a:r>
            <a:r>
              <a:rPr lang="en-US" dirty="0">
                <a:solidFill>
                  <a:srgbClr val="7030A0"/>
                </a:solidFill>
                <a:latin typeface="Bahnschrift" panose="020B0502040204020203" pitchFamily="34" charset="0"/>
              </a:rPr>
              <a:t>weak</a:t>
            </a:r>
            <a:r>
              <a:rPr lang="en-US" dirty="0">
                <a:latin typeface="Bahnschrift" panose="020B0502040204020203" pitchFamily="34" charset="0"/>
              </a:rPr>
              <a:t> and a </a:t>
            </a:r>
            <a:r>
              <a:rPr lang="en-US" dirty="0">
                <a:solidFill>
                  <a:srgbClr val="7030A0"/>
                </a:solidFill>
                <a:latin typeface="Bahnschrift" panose="020B0502040204020203" pitchFamily="34" charset="0"/>
              </a:rPr>
              <a:t>bidder for the admiration of the crowd</a:t>
            </a:r>
            <a:r>
              <a:rPr lang="en-US" dirty="0">
                <a:latin typeface="Bahnschrift" panose="020B0502040204020203" pitchFamily="34" charset="0"/>
              </a:rPr>
              <a:t> besides being a </a:t>
            </a:r>
            <a:r>
              <a:rPr lang="en-US" dirty="0">
                <a:solidFill>
                  <a:srgbClr val="7030A0"/>
                </a:solidFill>
                <a:latin typeface="Bahnschrift" panose="020B0502040204020203" pitchFamily="34" charset="0"/>
              </a:rPr>
              <a:t>would-be politician </a:t>
            </a:r>
            <a:r>
              <a:rPr lang="en-US" dirty="0">
                <a:latin typeface="Bahnschrift" panose="020B0502040204020203" pitchFamily="34" charset="0"/>
              </a:rPr>
              <a:t>who tries to leave a door open behind </a:t>
            </a:r>
            <a:r>
              <a:rPr lang="en-US" dirty="0" smtClean="0">
                <a:latin typeface="Bahnschrift" panose="020B0502040204020203" pitchFamily="34" charset="0"/>
              </a:rPr>
              <a:t>himself.”</a:t>
            </a:r>
          </a:p>
          <a:p>
            <a:pPr marL="0" indent="0">
              <a:buNone/>
            </a:pPr>
            <a:endParaRPr lang="en-US" dirty="0" smtClean="0">
              <a:latin typeface="Bahnschrift" panose="020B0502040204020203" pitchFamily="34" charset="0"/>
            </a:endParaRPr>
          </a:p>
          <a:p>
            <a:pPr marL="0" indent="0">
              <a:buNone/>
            </a:pPr>
            <a:r>
              <a:rPr lang="en-US" dirty="0" smtClean="0">
                <a:solidFill>
                  <a:srgbClr val="7030A0"/>
                </a:solidFill>
                <a:latin typeface="Bahnschrift" panose="020B0502040204020203" pitchFamily="34" charset="0"/>
              </a:rPr>
              <a:t>5. Course of Action and why?</a:t>
            </a:r>
          </a:p>
          <a:p>
            <a:pPr marL="0" indent="0">
              <a:buNone/>
            </a:pPr>
            <a:r>
              <a:rPr lang="en-US" dirty="0">
                <a:latin typeface="Bahnschrift" panose="020B0502040204020203" pitchFamily="34" charset="0"/>
              </a:rPr>
              <a:t>	</a:t>
            </a:r>
          </a:p>
          <a:p>
            <a:endParaRPr lang="en-US" dirty="0">
              <a:latin typeface="Bahnschrift" panose="020B0502040204020203" pitchFamily="34" charset="0"/>
            </a:endParaRPr>
          </a:p>
        </p:txBody>
      </p:sp>
    </p:spTree>
    <p:extLst>
      <p:ext uri="{BB962C8B-B14F-4D97-AF65-F5344CB8AC3E}">
        <p14:creationId xmlns:p14="http://schemas.microsoft.com/office/powerpoint/2010/main" val="262439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ntro breaking new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19225" y="857250"/>
            <a:ext cx="5605463" cy="4203700"/>
          </a:xfrm>
        </p:spPr>
      </p:pic>
    </p:spTree>
    <p:extLst>
      <p:ext uri="{BB962C8B-B14F-4D97-AF65-F5344CB8AC3E}">
        <p14:creationId xmlns:p14="http://schemas.microsoft.com/office/powerpoint/2010/main" val="879173080"/>
      </p:ext>
    </p:extLst>
  </p:cSld>
  <p:clrMapOvr>
    <a:masterClrMapping/>
  </p:clrMapOvr>
  <p:transition spd="med" advClick="0" advTm="9000">
    <p:pull/>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1374"/>
            <a:ext cx="9144000" cy="5546134"/>
          </a:xfrm>
          <a:prstGeom prst="rect">
            <a:avLst/>
          </a:prstGeom>
          <a:noFill/>
        </p:spPr>
        <p:txBody>
          <a:bodyPr wrap="square" rtlCol="0">
            <a:spAutoFit/>
          </a:bodyPr>
          <a:lstStyle/>
          <a:p>
            <a:pPr algn="ctr"/>
            <a:r>
              <a:rPr lang="en-US" sz="2800" dirty="0">
                <a:latin typeface="Bahnschrift" panose="020B0502040204020203" pitchFamily="34" charset="0"/>
              </a:rPr>
              <a:t>URGENT!!!!</a:t>
            </a:r>
          </a:p>
          <a:p>
            <a:r>
              <a:rPr lang="en-US" sz="2800" dirty="0" smtClean="0">
                <a:latin typeface="Bahnschrift" panose="020B0502040204020203" pitchFamily="34" charset="0"/>
              </a:rPr>
              <a:t>•February </a:t>
            </a:r>
            <a:r>
              <a:rPr lang="en-US" sz="2800" dirty="0">
                <a:latin typeface="Bahnschrift" panose="020B0502040204020203" pitchFamily="34" charset="0"/>
              </a:rPr>
              <a:t>15th 1898, </a:t>
            </a:r>
            <a:r>
              <a:rPr lang="en-US" sz="2800" dirty="0" smtClean="0">
                <a:latin typeface="Bahnschrift" panose="020B0502040204020203" pitchFamily="34" charset="0"/>
              </a:rPr>
              <a:t>we receive </a:t>
            </a:r>
            <a:r>
              <a:rPr lang="en-US" sz="2800" dirty="0">
                <a:latin typeface="Bahnschrift" panose="020B0502040204020203" pitchFamily="34" charset="0"/>
              </a:rPr>
              <a:t>reports of an explosion sinking the U.S.S Maine. 250 sailors dead</a:t>
            </a:r>
            <a:r>
              <a:rPr lang="en-US" sz="2800" dirty="0" smtClean="0">
                <a:latin typeface="Bahnschrift" panose="020B0502040204020203" pitchFamily="34" charset="0"/>
              </a:rPr>
              <a:t>.</a:t>
            </a:r>
            <a:br>
              <a:rPr lang="en-US" sz="2800" dirty="0" smtClean="0">
                <a:latin typeface="Bahnschrift" panose="020B0502040204020203" pitchFamily="34" charset="0"/>
              </a:rPr>
            </a:br>
            <a:endParaRPr lang="en-US" sz="2800" dirty="0">
              <a:latin typeface="Bahnschrift" panose="020B0502040204020203" pitchFamily="34" charset="0"/>
            </a:endParaRPr>
          </a:p>
          <a:p>
            <a:r>
              <a:rPr lang="en-US" sz="2800" dirty="0" smtClean="0">
                <a:latin typeface="Bahnschrift" panose="020B0502040204020203" pitchFamily="34" charset="0"/>
              </a:rPr>
              <a:t>•Early </a:t>
            </a:r>
            <a:r>
              <a:rPr lang="en-US" sz="2800" dirty="0">
                <a:latin typeface="Bahnschrift" panose="020B0502040204020203" pitchFamily="34" charset="0"/>
              </a:rPr>
              <a:t>reports indicating that the explosion was from a </a:t>
            </a:r>
            <a:r>
              <a:rPr lang="en-US" sz="2800" dirty="0" smtClean="0">
                <a:latin typeface="Bahnschrift" panose="020B0502040204020203" pitchFamily="34" charset="0"/>
              </a:rPr>
              <a:t>bomb placed </a:t>
            </a:r>
            <a:r>
              <a:rPr lang="en-US" sz="2800" dirty="0">
                <a:latin typeface="Bahnschrift" panose="020B0502040204020203" pitchFamily="34" charset="0"/>
              </a:rPr>
              <a:t>by </a:t>
            </a:r>
            <a:r>
              <a:rPr lang="en-US" sz="2800" dirty="0" err="1" smtClean="0">
                <a:latin typeface="Bahnschrift" panose="020B0502040204020203" pitchFamily="34" charset="0"/>
              </a:rPr>
              <a:t>Motherville</a:t>
            </a:r>
            <a:r>
              <a:rPr lang="en-US" sz="2800" dirty="0" smtClean="0">
                <a:latin typeface="Bahnschrift" panose="020B0502040204020203" pitchFamily="34" charset="0"/>
              </a:rPr>
              <a:t> agents. The </a:t>
            </a:r>
            <a:r>
              <a:rPr lang="en-US" sz="2800" dirty="0">
                <a:latin typeface="Bahnschrift" panose="020B0502040204020203" pitchFamily="34" charset="0"/>
              </a:rPr>
              <a:t>public is in a frenzy and are clamoring for war</a:t>
            </a:r>
            <a:r>
              <a:rPr lang="en-US" sz="2800" dirty="0" smtClean="0">
                <a:latin typeface="Bahnschrift" panose="020B0502040204020203" pitchFamily="34" charset="0"/>
              </a:rPr>
              <a:t>.</a:t>
            </a:r>
          </a:p>
          <a:p>
            <a:endParaRPr lang="en-US" sz="2000" dirty="0">
              <a:latin typeface="Bahnschrift" panose="020B0502040204020203"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endParaRPr lang="en-US" sz="2800" dirty="0">
              <a:latin typeface="Bahnschrift" panose="020B0502040204020203"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r>
              <a:rPr lang="en-US" sz="2800" dirty="0" smtClean="0">
                <a:solidFill>
                  <a:srgbClr val="7030A0"/>
                </a:solidFill>
                <a:latin typeface="Bahnschrift" panose="020B0502040204020203" pitchFamily="34" charset="0"/>
                <a:ea typeface="Calibri" panose="020F0502020204030204" pitchFamily="34" charset="0"/>
                <a:cs typeface="Times New Roman" panose="02020603050405020304" pitchFamily="18" charset="0"/>
              </a:rPr>
              <a:t>Course </a:t>
            </a:r>
            <a:r>
              <a:rPr lang="en-US" sz="2800" dirty="0">
                <a:solidFill>
                  <a:srgbClr val="7030A0"/>
                </a:solidFill>
                <a:latin typeface="Bahnschrift" panose="020B0502040204020203" pitchFamily="34" charset="0"/>
                <a:ea typeface="Calibri" panose="020F0502020204030204" pitchFamily="34" charset="0"/>
                <a:cs typeface="Times New Roman" panose="02020603050405020304" pitchFamily="18" charset="0"/>
              </a:rPr>
              <a:t>of Action and why?</a:t>
            </a:r>
          </a:p>
          <a:p>
            <a:pPr marL="600060" lvl="1" indent="-257168">
              <a:lnSpc>
                <a:spcPct val="115000"/>
              </a:lnSpc>
              <a:buFont typeface="Symbol" panose="05050102010706020507" pitchFamily="18" charset="2"/>
              <a:buChar char=""/>
            </a:pPr>
            <a:r>
              <a:rPr lang="en-US" sz="2000" dirty="0">
                <a:solidFill>
                  <a:srgbClr val="7030A0"/>
                </a:solidFill>
                <a:latin typeface="Bahnschrift" panose="020B0502040204020203" pitchFamily="34" charset="0"/>
                <a:ea typeface="Calibri" panose="020F0502020204030204" pitchFamily="34" charset="0"/>
                <a:cs typeface="Times New Roman" panose="02020603050405020304" pitchFamily="18" charset="0"/>
              </a:rPr>
              <a:t>1. Declare War</a:t>
            </a:r>
          </a:p>
          <a:p>
            <a:pPr marL="600060" lvl="1" indent="-257168">
              <a:lnSpc>
                <a:spcPct val="115000"/>
              </a:lnSpc>
              <a:buFont typeface="Symbol" panose="05050102010706020507" pitchFamily="18" charset="2"/>
              <a:buChar char=""/>
            </a:pPr>
            <a:r>
              <a:rPr lang="en-US" sz="2000" dirty="0">
                <a:solidFill>
                  <a:srgbClr val="7030A0"/>
                </a:solidFill>
                <a:latin typeface="Bahnschrift" panose="020B0502040204020203" pitchFamily="34" charset="0"/>
                <a:ea typeface="Calibri" panose="020F0502020204030204" pitchFamily="34" charset="0"/>
                <a:cs typeface="Times New Roman" panose="02020603050405020304" pitchFamily="18" charset="0"/>
              </a:rPr>
              <a:t>2. Other Option?</a:t>
            </a:r>
          </a:p>
          <a:p>
            <a:endParaRPr lang="en-US" sz="2800" dirty="0">
              <a:latin typeface="Bahnschrift" panose="020B0502040204020203" pitchFamily="34" charset="0"/>
            </a:endParaRPr>
          </a:p>
        </p:txBody>
      </p:sp>
    </p:spTree>
    <p:extLst>
      <p:ext uri="{BB962C8B-B14F-4D97-AF65-F5344CB8AC3E}">
        <p14:creationId xmlns:p14="http://schemas.microsoft.com/office/powerpoint/2010/main" val="358416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normAutofit/>
          </a:bodyPr>
          <a:lstStyle/>
          <a:p>
            <a:r>
              <a:rPr lang="en-US" sz="2800" dirty="0" smtClean="0"/>
              <a:t>We’ve talked about short-term and long-term effects of industrialization. With a partner, recap some of them. </a:t>
            </a:r>
          </a:p>
          <a:p>
            <a:r>
              <a:rPr lang="en-US" sz="2800" dirty="0" smtClean="0"/>
              <a:t>What happens if you run out of natural resources?</a:t>
            </a:r>
          </a:p>
        </p:txBody>
      </p:sp>
    </p:spTree>
    <p:extLst>
      <p:ext uri="{BB962C8B-B14F-4D97-AF65-F5344CB8AC3E}">
        <p14:creationId xmlns:p14="http://schemas.microsoft.com/office/powerpoint/2010/main" val="3002078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1374"/>
            <a:ext cx="9144000" cy="5438412"/>
          </a:xfrm>
          <a:prstGeom prst="rect">
            <a:avLst/>
          </a:prstGeom>
          <a:noFill/>
        </p:spPr>
        <p:txBody>
          <a:bodyPr wrap="square" rtlCol="0">
            <a:spAutoFit/>
          </a:bodyPr>
          <a:lstStyle/>
          <a:p>
            <a:pPr algn="ctr"/>
            <a:r>
              <a:rPr lang="en-US" sz="2800" dirty="0">
                <a:latin typeface="Bahnschrift" panose="020B0502040204020203" pitchFamily="34" charset="0"/>
              </a:rPr>
              <a:t>URGENT!!!!</a:t>
            </a:r>
          </a:p>
          <a:p>
            <a:pPr marL="257168" indent="-257168">
              <a:lnSpc>
                <a:spcPct val="115000"/>
              </a:lnSpc>
              <a:buFont typeface="Symbol" panose="05050102010706020507" pitchFamily="18" charset="2"/>
              <a:buChar char=""/>
            </a:pPr>
            <a:r>
              <a:rPr lang="en-US" sz="2800" dirty="0" smtClean="0">
                <a:latin typeface="Bahnschrift" panose="020B0502040204020203" pitchFamily="34" charset="0"/>
              </a:rPr>
              <a:t>Update: </a:t>
            </a:r>
            <a:r>
              <a:rPr lang="en-US" sz="2800" dirty="0" smtClean="0">
                <a:latin typeface="Bahnschrift" panose="020B0502040204020203" pitchFamily="34" charset="0"/>
                <a:ea typeface="Calibri" panose="020F0502020204030204" pitchFamily="34" charset="0"/>
                <a:cs typeface="Times New Roman" panose="02020603050405020304" pitchFamily="18" charset="0"/>
              </a:rPr>
              <a:t>the </a:t>
            </a:r>
            <a:r>
              <a:rPr lang="en-US" sz="2800" dirty="0">
                <a:latin typeface="Bahnschrift" panose="020B0502040204020203" pitchFamily="34" charset="0"/>
                <a:ea typeface="Calibri" panose="020F0502020204030204" pitchFamily="34" charset="0"/>
                <a:cs typeface="Times New Roman" panose="02020603050405020304" pitchFamily="18" charset="0"/>
              </a:rPr>
              <a:t>situation in another </a:t>
            </a:r>
            <a:r>
              <a:rPr lang="en-US" sz="2800" dirty="0" err="1">
                <a:latin typeface="Bahnschrift" panose="020B0502040204020203" pitchFamily="34" charset="0"/>
                <a:ea typeface="Calibri" panose="020F0502020204030204" pitchFamily="34" charset="0"/>
                <a:cs typeface="Times New Roman" panose="02020603050405020304" pitchFamily="18" charset="0"/>
              </a:rPr>
              <a:t>Motherville</a:t>
            </a:r>
            <a:r>
              <a:rPr lang="en-US" sz="2800" dirty="0">
                <a:latin typeface="Bahnschrift" panose="020B0502040204020203" pitchFamily="34" charset="0"/>
                <a:ea typeface="Calibri" panose="020F0502020204030204" pitchFamily="34" charset="0"/>
                <a:cs typeface="Times New Roman" panose="02020603050405020304" pitchFamily="18" charset="0"/>
              </a:rPr>
              <a:t> </a:t>
            </a:r>
            <a:r>
              <a:rPr lang="en-US" sz="2800" dirty="0" smtClean="0">
                <a:latin typeface="Bahnschrift" panose="020B0502040204020203" pitchFamily="34" charset="0"/>
                <a:ea typeface="Calibri" panose="020F0502020204030204" pitchFamily="34" charset="0"/>
                <a:cs typeface="Times New Roman" panose="02020603050405020304" pitchFamily="18" charset="0"/>
              </a:rPr>
              <a:t>colony, </a:t>
            </a:r>
            <a:r>
              <a:rPr lang="en-US" sz="2800" dirty="0" err="1" smtClean="0">
                <a:latin typeface="Bahnschrift" panose="020B0502040204020203" pitchFamily="34" charset="0"/>
                <a:ea typeface="Calibri" panose="020F0502020204030204" pitchFamily="34" charset="0"/>
                <a:cs typeface="Times New Roman" panose="02020603050405020304" pitchFamily="18" charset="0"/>
              </a:rPr>
              <a:t>Poolippines</a:t>
            </a:r>
            <a:r>
              <a:rPr lang="en-US" sz="2800" dirty="0" smtClean="0">
                <a:latin typeface="Bahnschrift" panose="020B0502040204020203" pitchFamily="34" charset="0"/>
                <a:ea typeface="Calibri" panose="020F0502020204030204" pitchFamily="34" charset="0"/>
                <a:cs typeface="Times New Roman" panose="02020603050405020304" pitchFamily="18" charset="0"/>
              </a:rPr>
              <a:t>, </a:t>
            </a:r>
            <a:r>
              <a:rPr lang="en-US" sz="2800" dirty="0">
                <a:latin typeface="Bahnschrift" panose="020B0502040204020203" pitchFamily="34" charset="0"/>
                <a:ea typeface="Calibri" panose="020F0502020204030204" pitchFamily="34" charset="0"/>
                <a:cs typeface="Times New Roman" panose="02020603050405020304" pitchFamily="18" charset="0"/>
              </a:rPr>
              <a:t>is also becoming more serious. </a:t>
            </a:r>
            <a:endParaRPr lang="en-US" sz="2800" dirty="0" smtClean="0">
              <a:latin typeface="Bahnschrift" panose="020B0502040204020203"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r>
              <a:rPr lang="en-US" sz="2800" dirty="0" smtClean="0">
                <a:latin typeface="Bahnschrift" panose="020B0502040204020203" pitchFamily="34" charset="0"/>
                <a:ea typeface="Calibri" panose="020F0502020204030204" pitchFamily="34" charset="0"/>
                <a:cs typeface="Times New Roman" panose="02020603050405020304" pitchFamily="18" charset="0"/>
              </a:rPr>
              <a:t>Rebels </a:t>
            </a:r>
            <a:r>
              <a:rPr lang="en-US" sz="2800" dirty="0">
                <a:latin typeface="Bahnschrift" panose="020B0502040204020203" pitchFamily="34" charset="0"/>
                <a:ea typeface="Calibri" panose="020F0502020204030204" pitchFamily="34" charset="0"/>
                <a:cs typeface="Times New Roman" panose="02020603050405020304" pitchFamily="18" charset="0"/>
              </a:rPr>
              <a:t>have been attacking the </a:t>
            </a:r>
            <a:r>
              <a:rPr lang="en-US" sz="2800" dirty="0" err="1">
                <a:latin typeface="Bahnschrift" panose="020B0502040204020203" pitchFamily="34" charset="0"/>
                <a:ea typeface="Calibri" panose="020F0502020204030204" pitchFamily="34" charset="0"/>
                <a:cs typeface="Times New Roman" panose="02020603050405020304" pitchFamily="18" charset="0"/>
              </a:rPr>
              <a:t>Motherville</a:t>
            </a:r>
            <a:r>
              <a:rPr lang="en-US" sz="2800" dirty="0">
                <a:latin typeface="Bahnschrift" panose="020B0502040204020203" pitchFamily="34" charset="0"/>
                <a:ea typeface="Calibri" panose="020F0502020204030204" pitchFamily="34" charset="0"/>
                <a:cs typeface="Times New Roman" panose="02020603050405020304" pitchFamily="18" charset="0"/>
              </a:rPr>
              <a:t> government there</a:t>
            </a:r>
            <a:r>
              <a:rPr lang="en-US" sz="2800" dirty="0" smtClean="0">
                <a:latin typeface="Bahnschrift" panose="020B0502040204020203" pitchFamily="34" charset="0"/>
                <a:ea typeface="Calibri" panose="020F0502020204030204" pitchFamily="34" charset="0"/>
                <a:cs typeface="Times New Roman" panose="02020603050405020304" pitchFamily="18" charset="0"/>
              </a:rPr>
              <a:t>.</a:t>
            </a:r>
          </a:p>
          <a:p>
            <a:pPr marL="257168" indent="-257168">
              <a:lnSpc>
                <a:spcPct val="115000"/>
              </a:lnSpc>
              <a:buFont typeface="Symbol" panose="05050102010706020507" pitchFamily="18" charset="2"/>
              <a:buChar char=""/>
            </a:pPr>
            <a:r>
              <a:rPr lang="en-US" sz="2800" dirty="0" smtClean="0">
                <a:latin typeface="Bahnschrift" panose="020B0502040204020203" pitchFamily="34" charset="0"/>
                <a:ea typeface="Calibri" panose="020F0502020204030204" pitchFamily="34" charset="0"/>
                <a:cs typeface="Times New Roman" panose="02020603050405020304" pitchFamily="18" charset="0"/>
              </a:rPr>
              <a:t>This could present a good opportunity for the US…</a:t>
            </a:r>
            <a:endParaRPr lang="en-US" sz="2800" dirty="0">
              <a:latin typeface="Bahnschrift" panose="020B0502040204020203" pitchFamily="34" charset="0"/>
              <a:ea typeface="Calibri" panose="020F0502020204030204" pitchFamily="34" charset="0"/>
              <a:cs typeface="Times New Roman" panose="02020603050405020304" pitchFamily="18" charset="0"/>
            </a:endParaRPr>
          </a:p>
          <a:p>
            <a:endParaRPr lang="en-US" sz="2000" dirty="0">
              <a:latin typeface="Bahnschrift" panose="020B0502040204020203"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endParaRPr lang="en-US" sz="2800" dirty="0">
              <a:latin typeface="Bahnschrift" panose="020B0502040204020203" pitchFamily="34" charset="0"/>
              <a:ea typeface="Calibri" panose="020F0502020204030204" pitchFamily="34" charset="0"/>
              <a:cs typeface="Times New Roman" panose="02020603050405020304" pitchFamily="18" charset="0"/>
            </a:endParaRPr>
          </a:p>
          <a:p>
            <a:pPr marL="257168" indent="-257168">
              <a:lnSpc>
                <a:spcPct val="115000"/>
              </a:lnSpc>
              <a:buFont typeface="Symbol" panose="05050102010706020507" pitchFamily="18" charset="2"/>
              <a:buChar char=""/>
            </a:pPr>
            <a:r>
              <a:rPr lang="en-US" sz="2800" dirty="0" smtClean="0">
                <a:solidFill>
                  <a:srgbClr val="7030A0"/>
                </a:solidFill>
                <a:latin typeface="Bahnschrift" panose="020B0502040204020203" pitchFamily="34" charset="0"/>
                <a:ea typeface="Calibri" panose="020F0502020204030204" pitchFamily="34" charset="0"/>
                <a:cs typeface="Times New Roman" panose="02020603050405020304" pitchFamily="18" charset="0"/>
              </a:rPr>
              <a:t>Course </a:t>
            </a:r>
            <a:r>
              <a:rPr lang="en-US" sz="2800" dirty="0">
                <a:solidFill>
                  <a:srgbClr val="7030A0"/>
                </a:solidFill>
                <a:latin typeface="Bahnschrift" panose="020B0502040204020203" pitchFamily="34" charset="0"/>
                <a:ea typeface="Calibri" panose="020F0502020204030204" pitchFamily="34" charset="0"/>
                <a:cs typeface="Times New Roman" panose="02020603050405020304" pitchFamily="18" charset="0"/>
              </a:rPr>
              <a:t>of Action and why?</a:t>
            </a:r>
          </a:p>
          <a:p>
            <a:pPr marL="600060" lvl="1" indent="-257168">
              <a:lnSpc>
                <a:spcPct val="115000"/>
              </a:lnSpc>
              <a:buFont typeface="Symbol" panose="05050102010706020507" pitchFamily="18" charset="2"/>
              <a:buChar char=""/>
            </a:pPr>
            <a:r>
              <a:rPr lang="en-US" sz="2000" dirty="0">
                <a:solidFill>
                  <a:srgbClr val="7030A0"/>
                </a:solidFill>
                <a:latin typeface="Bahnschrift" panose="020B0502040204020203" pitchFamily="34" charset="0"/>
                <a:ea typeface="Calibri" panose="020F0502020204030204" pitchFamily="34" charset="0"/>
                <a:cs typeface="Times New Roman" panose="02020603050405020304" pitchFamily="18" charset="0"/>
              </a:rPr>
              <a:t>1. Declare War</a:t>
            </a:r>
          </a:p>
          <a:p>
            <a:pPr marL="600060" lvl="1" indent="-257168">
              <a:lnSpc>
                <a:spcPct val="115000"/>
              </a:lnSpc>
              <a:buFont typeface="Symbol" panose="05050102010706020507" pitchFamily="18" charset="2"/>
              <a:buChar char=""/>
            </a:pPr>
            <a:r>
              <a:rPr lang="en-US" sz="2000" dirty="0">
                <a:solidFill>
                  <a:srgbClr val="7030A0"/>
                </a:solidFill>
                <a:latin typeface="Bahnschrift" panose="020B0502040204020203" pitchFamily="34" charset="0"/>
                <a:ea typeface="Calibri" panose="020F0502020204030204" pitchFamily="34" charset="0"/>
                <a:cs typeface="Times New Roman" panose="02020603050405020304" pitchFamily="18" charset="0"/>
              </a:rPr>
              <a:t>2. Other Option?</a:t>
            </a:r>
          </a:p>
          <a:p>
            <a:endParaRPr lang="en-US" sz="2800" dirty="0">
              <a:latin typeface="Bahnschrift" panose="020B0502040204020203" pitchFamily="34" charset="0"/>
            </a:endParaRPr>
          </a:p>
        </p:txBody>
      </p:sp>
    </p:spTree>
    <p:extLst>
      <p:ext uri="{BB962C8B-B14F-4D97-AF65-F5344CB8AC3E}">
        <p14:creationId xmlns:p14="http://schemas.microsoft.com/office/powerpoint/2010/main" val="407645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SPANISH-AMERICAN WAR</a:t>
            </a:r>
            <a:endParaRPr lang="en-US" dirty="0"/>
          </a:p>
        </p:txBody>
      </p:sp>
      <p:sp>
        <p:nvSpPr>
          <p:cNvPr id="3" name="Content Placeholder 2"/>
          <p:cNvSpPr>
            <a:spLocks noGrp="1"/>
          </p:cNvSpPr>
          <p:nvPr>
            <p:ph idx="1"/>
          </p:nvPr>
        </p:nvSpPr>
        <p:spPr/>
        <p:txBody>
          <a:bodyPr/>
          <a:lstStyle/>
          <a:p>
            <a:r>
              <a:rPr lang="en-US" dirty="0" smtClean="0"/>
              <a:t>1898, the USA gets involved in a war with Spain in Cuba – why?</a:t>
            </a:r>
            <a:endParaRPr lang="en-US" dirty="0"/>
          </a:p>
        </p:txBody>
      </p:sp>
      <p:pic>
        <p:nvPicPr>
          <p:cNvPr id="4" name="Picture 5" descr="pol_cartoon-Spanish Misrule in Cub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81380" y="2717562"/>
            <a:ext cx="6106273" cy="38442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79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SPANISH-AMERICAN WAR</a:t>
            </a:r>
            <a:endParaRPr lang="en-US" dirty="0"/>
          </a:p>
        </p:txBody>
      </p:sp>
      <p:sp>
        <p:nvSpPr>
          <p:cNvPr id="3" name="Content Placeholder 2"/>
          <p:cNvSpPr>
            <a:spLocks noGrp="1"/>
          </p:cNvSpPr>
          <p:nvPr>
            <p:ph idx="1"/>
          </p:nvPr>
        </p:nvSpPr>
        <p:spPr>
          <a:xfrm>
            <a:off x="628651" y="1825625"/>
            <a:ext cx="3871788" cy="4351338"/>
          </a:xfrm>
        </p:spPr>
        <p:txBody>
          <a:bodyPr>
            <a:normAutofit fontScale="92500" lnSpcReduction="10000"/>
          </a:bodyPr>
          <a:lstStyle/>
          <a:p>
            <a:r>
              <a:rPr lang="en-US" dirty="0" smtClean="0"/>
              <a:t>Cuban Revolution against Spain</a:t>
            </a:r>
          </a:p>
          <a:p>
            <a:r>
              <a:rPr lang="en-US" dirty="0" smtClean="0"/>
              <a:t>Jose Marti – burned plantations; threat to American industry in Cuba </a:t>
            </a:r>
          </a:p>
          <a:p>
            <a:pPr lvl="1"/>
            <a:r>
              <a:rPr lang="en-US" dirty="0" smtClean="0"/>
              <a:t>To get US to join?</a:t>
            </a:r>
            <a:br>
              <a:rPr lang="en-US" dirty="0" smtClean="0"/>
            </a:br>
            <a:r>
              <a:rPr lang="en-US" dirty="0" smtClean="0"/>
              <a:t>Or why?</a:t>
            </a:r>
          </a:p>
          <a:p>
            <a:r>
              <a:rPr lang="en-US" dirty="0" smtClean="0"/>
              <a:t>Spain against Cuban rebels – </a:t>
            </a:r>
            <a:r>
              <a:rPr lang="en-US" dirty="0" err="1" smtClean="0"/>
              <a:t>Valeriano</a:t>
            </a:r>
            <a:r>
              <a:rPr lang="en-US" dirty="0"/>
              <a:t> </a:t>
            </a:r>
            <a:r>
              <a:rPr lang="en-US" dirty="0" err="1" smtClean="0"/>
              <a:t>Weyler</a:t>
            </a:r>
            <a:endParaRPr lang="en-US" dirty="0"/>
          </a:p>
          <a:p>
            <a:pPr lvl="1"/>
            <a:r>
              <a:rPr lang="en-US" i="1" dirty="0" smtClean="0"/>
              <a:t>Reconcentrados</a:t>
            </a:r>
            <a:endParaRPr lang="en-US" i="1" dirty="0"/>
          </a:p>
        </p:txBody>
      </p:sp>
      <p:pic>
        <p:nvPicPr>
          <p:cNvPr id="5" name="Picture 5" descr="Weyler policy of reconcentration-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432216" y="4045635"/>
            <a:ext cx="2042155" cy="2346434"/>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Weyler policy of reconcentration-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522653" y="1610519"/>
            <a:ext cx="2276475" cy="478155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762000" y="6324600"/>
            <a:ext cx="7772400" cy="1143000"/>
          </a:xfrm>
          <a:prstGeom prst="rect">
            <a:avLst/>
          </a:prstGeom>
        </p:spPr>
        <p:txBody>
          <a:bodyPr/>
          <a:lstStyle/>
          <a:p>
            <a:pPr>
              <a:defRPr/>
            </a:pPr>
            <a:r>
              <a:rPr lang="en-US" sz="800"/>
              <a:t>USS Maine</a:t>
            </a:r>
          </a:p>
        </p:txBody>
      </p:sp>
      <p:pic>
        <p:nvPicPr>
          <p:cNvPr id="99331" name="Picture 3" descr="22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Text Box 4"/>
          <p:cNvSpPr txBox="1">
            <a:spLocks noChangeArrowheads="1"/>
          </p:cNvSpPr>
          <p:nvPr/>
        </p:nvSpPr>
        <p:spPr bwMode="auto">
          <a:xfrm>
            <a:off x="76200" y="4495800"/>
            <a:ext cx="4038600" cy="1949450"/>
          </a:xfrm>
          <a:prstGeom prst="rect">
            <a:avLst/>
          </a:prstGeom>
          <a:gradFill rotWithShape="0">
            <a:gsLst>
              <a:gs pos="0">
                <a:srgbClr val="CCFFFF"/>
              </a:gs>
              <a:gs pos="100000">
                <a:srgbClr val="FFFFFF"/>
              </a:gs>
            </a:gsLst>
            <a:lin ang="5400000" scaled="1"/>
          </a:gradFill>
          <a:ln w="57150" cmpd="thickThin">
            <a:solidFill>
              <a:schemeClr val="tx1"/>
            </a:solidFill>
            <a:miter lim="800000"/>
            <a:headEnd/>
            <a:tailEnd/>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lnSpc>
                <a:spcPct val="90000"/>
              </a:lnSpc>
              <a:spcBef>
                <a:spcPct val="50000"/>
              </a:spcBef>
              <a:buFontTx/>
              <a:buChar char="•"/>
            </a:pPr>
            <a:r>
              <a:rPr lang="en-US" altLang="en-US" sz="2000">
                <a:latin typeface="Arial Black" panose="020B0A04020102020204" pitchFamily="34" charset="0"/>
              </a:rPr>
              <a:t>American citizens threatened by revolution in Cuba.</a:t>
            </a:r>
          </a:p>
          <a:p>
            <a:pPr algn="ctr" eaLnBrk="1" hangingPunct="1">
              <a:lnSpc>
                <a:spcPct val="90000"/>
              </a:lnSpc>
              <a:spcBef>
                <a:spcPct val="50000"/>
              </a:spcBef>
              <a:buFontTx/>
              <a:buChar char="•"/>
            </a:pPr>
            <a:r>
              <a:rPr lang="en-US" altLang="en-US" sz="2000">
                <a:latin typeface="Arial Black" panose="020B0A04020102020204" pitchFamily="34" charset="0"/>
              </a:rPr>
              <a:t>Pres. McKinley sent USS Maine to rescue US citizens.</a:t>
            </a:r>
          </a:p>
        </p:txBody>
      </p:sp>
    </p:spTree>
    <p:extLst>
      <p:ext uri="{BB962C8B-B14F-4D97-AF65-F5344CB8AC3E}">
        <p14:creationId xmlns:p14="http://schemas.microsoft.com/office/powerpoint/2010/main" val="660558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1796">
                                            <p:bg/>
                                          </p:spTgt>
                                        </p:tgtEl>
                                        <p:attrNameLst>
                                          <p:attrName>style.visibility</p:attrName>
                                        </p:attrNameLst>
                                      </p:cBhvr>
                                      <p:to>
                                        <p:strVal val="visible"/>
                                      </p:to>
                                    </p:set>
                                    <p:anim calcmode="lin" valueType="num">
                                      <p:cBhvr additive="base">
                                        <p:cTn id="7" dur="500" fill="hold"/>
                                        <p:tgtEl>
                                          <p:spTgt spid="16179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6">
                                            <p:bg/>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1796">
                                            <p:txEl>
                                              <p:pRg st="0" end="0"/>
                                            </p:txEl>
                                          </p:spTgt>
                                        </p:tgtEl>
                                        <p:attrNameLst>
                                          <p:attrName>style.visibility</p:attrName>
                                        </p:attrNameLst>
                                      </p:cBhvr>
                                      <p:to>
                                        <p:strVal val="visible"/>
                                      </p:to>
                                    </p:set>
                                    <p:anim calcmode="lin" valueType="num">
                                      <p:cBhvr additive="base">
                                        <p:cTn id="13" dur="500" fill="hold"/>
                                        <p:tgtEl>
                                          <p:spTgt spid="1617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1796">
                                            <p:txEl>
                                              <p:pRg st="1" end="1"/>
                                            </p:txEl>
                                          </p:spTgt>
                                        </p:tgtEl>
                                        <p:attrNameLst>
                                          <p:attrName>style.visibility</p:attrName>
                                        </p:attrNameLst>
                                      </p:cBhvr>
                                      <p:to>
                                        <p:strVal val="visible"/>
                                      </p:to>
                                    </p:set>
                                    <p:anim calcmode="lin" valueType="num">
                                      <p:cBhvr additive="base">
                                        <p:cTn id="19" dur="500" fill="hold"/>
                                        <p:tgtEl>
                                          <p:spTgt spid="16179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effectLst/>
            </a:endParaRPr>
          </a:p>
        </p:txBody>
      </p:sp>
      <p:pic>
        <p:nvPicPr>
          <p:cNvPr id="10342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836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81000" y="152400"/>
            <a:ext cx="8382000" cy="1446550"/>
          </a:xfrm>
          <a:prstGeom prst="rect">
            <a:avLst/>
          </a:prstGeom>
          <a:noFill/>
          <a:ln w="9525">
            <a:noFill/>
            <a:miter lim="800000"/>
            <a:headEnd/>
            <a:tailEnd/>
          </a:ln>
          <a:effectLst>
            <a:outerShdw dist="35921" dir="2700000" algn="ctr" rotWithShape="0">
              <a:srgbClr val="E40000"/>
            </a:outerShdw>
          </a:effectLst>
        </p:spPr>
        <p:txBody>
          <a:bodyPr>
            <a:spAutoFit/>
          </a:bodyPr>
          <a:lstStyle/>
          <a:p>
            <a:pPr eaLnBrk="1" hangingPunct="1">
              <a:spcBef>
                <a:spcPct val="50000"/>
              </a:spcBef>
              <a:defRPr/>
            </a:pPr>
            <a:r>
              <a:rPr lang="en-US" sz="4400" b="1" i="1" dirty="0" smtClean="0">
                <a:solidFill>
                  <a:srgbClr val="000099"/>
                </a:solidFill>
                <a:effectLst>
                  <a:outerShdw blurRad="38100" dist="38100" dir="2700000" algn="tl">
                    <a:srgbClr val="C0C0C0"/>
                  </a:outerShdw>
                </a:effectLst>
                <a:latin typeface="Comic Sans MS" pitchFamily="66" charset="0"/>
              </a:rPr>
              <a:t>Remember </a:t>
            </a:r>
            <a:r>
              <a:rPr lang="en-US" sz="4400" b="1" i="1" dirty="0">
                <a:solidFill>
                  <a:srgbClr val="000099"/>
                </a:solidFill>
                <a:effectLst>
                  <a:outerShdw blurRad="38100" dist="38100" dir="2700000" algn="tl">
                    <a:srgbClr val="C0C0C0"/>
                  </a:outerShdw>
                </a:effectLst>
                <a:latin typeface="Comic Sans MS" pitchFamily="66" charset="0"/>
              </a:rPr>
              <a:t>the Maine</a:t>
            </a:r>
            <a:br>
              <a:rPr lang="en-US" sz="4400" b="1" i="1" dirty="0">
                <a:solidFill>
                  <a:srgbClr val="000099"/>
                </a:solidFill>
                <a:effectLst>
                  <a:outerShdw blurRad="38100" dist="38100" dir="2700000" algn="tl">
                    <a:srgbClr val="C0C0C0"/>
                  </a:outerShdw>
                </a:effectLst>
                <a:latin typeface="Comic Sans MS" pitchFamily="66" charset="0"/>
              </a:rPr>
            </a:br>
            <a:r>
              <a:rPr lang="en-US" sz="4400" b="1" i="1" dirty="0">
                <a:solidFill>
                  <a:srgbClr val="000099"/>
                </a:solidFill>
                <a:effectLst>
                  <a:outerShdw blurRad="38100" dist="38100" dir="2700000" algn="tl">
                    <a:srgbClr val="C0C0C0"/>
                  </a:outerShdw>
                </a:effectLst>
                <a:latin typeface="Comic Sans MS" pitchFamily="66" charset="0"/>
              </a:rPr>
              <a:t>and to Hell with Spain!</a:t>
            </a:r>
          </a:p>
        </p:txBody>
      </p:sp>
      <p:pic>
        <p:nvPicPr>
          <p:cNvPr id="101379" name="Picture 3" descr="funeral for Maine victims in Havana"/>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4800" y="3756025"/>
            <a:ext cx="3733800" cy="28019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4"/>
          <p:cNvSpPr>
            <a:spLocks noChangeArrowheads="1"/>
          </p:cNvSpPr>
          <p:nvPr/>
        </p:nvSpPr>
        <p:spPr bwMode="auto">
          <a:xfrm>
            <a:off x="4191000" y="5523614"/>
            <a:ext cx="4953000" cy="1384995"/>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dirty="0" smtClean="0">
                <a:solidFill>
                  <a:srgbClr val="E40000"/>
                </a:solidFill>
                <a:latin typeface="Comic Sans MS" panose="030F0702030302020204" pitchFamily="66" charset="0"/>
              </a:rPr>
              <a:t>The USS Maine explosion becomes justification for US entrance into war</a:t>
            </a:r>
            <a:endParaRPr lang="en-US" altLang="en-US" sz="2800" b="1" dirty="0">
              <a:solidFill>
                <a:srgbClr val="E40000"/>
              </a:solidFill>
              <a:latin typeface="Comic Sans MS" panose="030F0702030302020204" pitchFamily="66" charset="0"/>
            </a:endParaRPr>
          </a:p>
        </p:txBody>
      </p:sp>
      <p:pic>
        <p:nvPicPr>
          <p:cNvPr id="107525" name="Picture 5" descr="USS Main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828800" y="1676400"/>
            <a:ext cx="3429000" cy="18907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pol_cartoon-Spanish Ape"/>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5638800" y="2209800"/>
            <a:ext cx="3203575" cy="3276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07527" name="Picture 7" descr="Remember the Maine button"/>
          <p:cNvPicPr>
            <a:picLocks noChangeAspect="1" noChangeArrowheads="1"/>
          </p:cNvPicPr>
          <p:nvPr/>
        </p:nvPicPr>
        <p:blipFill>
          <a:blip r:embed="rId6">
            <a:clrChange>
              <a:clrFrom>
                <a:srgbClr val="EFF1F6"/>
              </a:clrFrom>
              <a:clrTo>
                <a:srgbClr val="EFF1F6">
                  <a:alpha val="0"/>
                </a:srgbClr>
              </a:clrTo>
            </a:clrChange>
            <a:extLst>
              <a:ext uri="{28A0092B-C50C-407E-A947-70E740481C1C}">
                <a14:useLocalDpi xmlns:a14="http://schemas.microsoft.com/office/drawing/2010/main" val="0"/>
              </a:ext>
            </a:extLst>
          </a:blip>
          <a:srcRect/>
          <a:stretch>
            <a:fillRect/>
          </a:stretch>
        </p:blipFill>
        <p:spPr bwMode="auto">
          <a:xfrm rot="-249231">
            <a:off x="7162800" y="228600"/>
            <a:ext cx="15875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261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1000"/>
                                        <p:tgtEl>
                                          <p:spTgt spid="1013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80"/>
                                        </p:tgtEl>
                                        <p:attrNameLst>
                                          <p:attrName>style.visibility</p:attrName>
                                        </p:attrNameLst>
                                      </p:cBhvr>
                                      <p:to>
                                        <p:strVal val="visible"/>
                                      </p:to>
                                    </p:set>
                                    <p:animEffect transition="in" filter="fade">
                                      <p:cBhvr>
                                        <p:cTn id="10" dur="1000"/>
                                        <p:tgtEl>
                                          <p:spTgt spid="101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01382"/>
                                        </p:tgtEl>
                                        <p:attrNameLst>
                                          <p:attrName>style.visibility</p:attrName>
                                        </p:attrNameLst>
                                      </p:cBhvr>
                                      <p:to>
                                        <p:strVal val="visible"/>
                                      </p:to>
                                    </p:set>
                                    <p:animEffect transition="in" filter="wedge">
                                      <p:cBhvr>
                                        <p:cTn id="15"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idx="4294967295"/>
          </p:nvPr>
        </p:nvSpPr>
        <p:spPr>
          <a:xfrm>
            <a:off x="685800" y="6553200"/>
            <a:ext cx="2514600" cy="304800"/>
          </a:xfrm>
          <a:prstGeom prst="rect">
            <a:avLst/>
          </a:prstGeom>
        </p:spPr>
        <p:txBody>
          <a:bodyPr/>
          <a:lstStyle/>
          <a:p>
            <a:pPr>
              <a:defRPr/>
            </a:pPr>
            <a:r>
              <a:rPr lang="en-US" sz="1400"/>
              <a:t>SP War in Pacific</a:t>
            </a:r>
            <a:endParaRPr lang="en-US"/>
          </a:p>
        </p:txBody>
      </p:sp>
      <p:pic>
        <p:nvPicPr>
          <p:cNvPr id="115715" name="Picture 5" descr="15961"/>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7"/>
          <p:cNvSpPr>
            <a:spLocks noChangeArrowheads="1"/>
          </p:cNvSpPr>
          <p:nvPr/>
        </p:nvSpPr>
        <p:spPr bwMode="auto">
          <a:xfrm>
            <a:off x="-3630613" y="-15208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pic>
        <p:nvPicPr>
          <p:cNvPr id="115717" name="Picture 0"/>
          <p:cNvPicPr>
            <a:picLocks noChangeAspect="1" noChangeArrowheads="1"/>
          </p:cNvPicPr>
          <p:nvPr/>
        </p:nvPicPr>
        <p:blipFill>
          <a:blip r:embed="rId4">
            <a:extLst>
              <a:ext uri="{28A0092B-C50C-407E-A947-70E740481C1C}">
                <a14:useLocalDpi xmlns:a14="http://schemas.microsoft.com/office/drawing/2010/main" val="0"/>
              </a:ext>
            </a:extLst>
          </a:blip>
          <a:srcRect l="24913" t="20941" r="19339" b="33884"/>
          <a:stretch>
            <a:fillRect/>
          </a:stretch>
        </p:blipFill>
        <p:spPr bwMode="auto">
          <a:xfrm>
            <a:off x="2971800" y="533400"/>
            <a:ext cx="2362200" cy="944563"/>
          </a:xfrm>
          <a:prstGeom prst="rect">
            <a:avLst/>
          </a:prstGeom>
          <a:noFill/>
          <a:ln w="76200" cmpd="tri">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614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artoon Spanish American Wa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3357"/>
          <a:stretch>
            <a:fillRect/>
          </a:stretch>
        </p:blipFill>
        <p:spPr bwMode="auto">
          <a:xfrm>
            <a:off x="152400" y="239282"/>
            <a:ext cx="4800600" cy="6466318"/>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992168" y="121310"/>
            <a:ext cx="4045721" cy="6426375"/>
          </a:xfrm>
          <a:prstGeom prst="rect">
            <a:avLst/>
          </a:prstGeom>
        </p:spPr>
        <p:txBody>
          <a:bodyPr wrap="square">
            <a:spAutoFit/>
          </a:bodyPr>
          <a:lstStyle/>
          <a:p>
            <a:pPr>
              <a:lnSpc>
                <a:spcPct val="90000"/>
              </a:lnSpc>
              <a:spcBef>
                <a:spcPct val="50000"/>
              </a:spcBef>
            </a:pPr>
            <a:r>
              <a:rPr lang="en-US" altLang="en-US" sz="2800" b="1" dirty="0">
                <a:latin typeface="Verdana" panose="020B0604030504040204" pitchFamily="34" charset="0"/>
                <a:ea typeface="Verdana" panose="020B0604030504040204" pitchFamily="34" charset="0"/>
                <a:cs typeface="Verdana" panose="020B0604030504040204" pitchFamily="34" charset="0"/>
              </a:rPr>
              <a:t>EFFECTS OF THE SPANISH-AMERICAN WAR</a:t>
            </a:r>
            <a:endParaRPr lang="en-US" altLang="en-US" sz="2000" dirty="0">
              <a:latin typeface="Arial Black" panose="020B0A04020102020204" pitchFamily="34" charset="0"/>
            </a:endParaRPr>
          </a:p>
          <a:p>
            <a:pPr marL="342900"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US </a:t>
            </a:r>
            <a:r>
              <a:rPr lang="en-US" altLang="en-US" sz="2400" dirty="0">
                <a:latin typeface="Verdana" panose="020B0604030504040204" pitchFamily="34" charset="0"/>
                <a:ea typeface="Verdana" panose="020B0604030504040204" pitchFamily="34" charset="0"/>
                <a:cs typeface="Verdana" panose="020B0604030504040204" pitchFamily="34" charset="0"/>
              </a:rPr>
              <a:t>becomes a world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power</a:t>
            </a:r>
          </a:p>
          <a:p>
            <a:pPr marL="800100" lvl="1"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Cost </a:t>
            </a:r>
            <a:r>
              <a:rPr lang="en-US" altLang="en-US" sz="2400" dirty="0">
                <a:latin typeface="Verdana" panose="020B0604030504040204" pitchFamily="34" charset="0"/>
                <a:ea typeface="Verdana" panose="020B0604030504040204" pitchFamily="34" charset="0"/>
                <a:cs typeface="Verdana" panose="020B0604030504040204" pitchFamily="34" charset="0"/>
              </a:rPr>
              <a:t>of war in $ and loss of life was minimal </a:t>
            </a: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a:t>
            </a:r>
            <a:r>
              <a:rPr lang="en-US" altLang="en-US" sz="2400" dirty="0">
                <a:latin typeface="Verdana" panose="020B0604030504040204" pitchFamily="34" charset="0"/>
                <a:ea typeface="Verdana" panose="020B0604030504040204" pitchFamily="34" charset="0"/>
                <a:cs typeface="Verdana" panose="020B0604030504040204" pitchFamily="34" charset="0"/>
              </a:rPr>
              <a:t>A splendid little war” –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Sec. </a:t>
            </a:r>
            <a:r>
              <a:rPr lang="en-US" altLang="en-US" sz="2400" smtClean="0">
                <a:latin typeface="Verdana" panose="020B0604030504040204" pitchFamily="34" charset="0"/>
                <a:ea typeface="Verdana" panose="020B0604030504040204" pitchFamily="34" charset="0"/>
                <a:cs typeface="Verdana" panose="020B0604030504040204" pitchFamily="34" charset="0"/>
              </a:rPr>
              <a:t>of State John Hay</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50000"/>
              </a:spcBef>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Through </a:t>
            </a:r>
            <a:r>
              <a:rPr lang="en-US" alt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Treaty of Paris</a:t>
            </a:r>
            <a:r>
              <a:rPr lang="en-US" altLang="en-US" sz="2400" dirty="0">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gained: Philippines, Guam, Puerto </a:t>
            </a:r>
            <a:r>
              <a:rPr lang="en-US" altLang="en-US" sz="2400" dirty="0">
                <a:latin typeface="Verdana" panose="020B0604030504040204" pitchFamily="34" charset="0"/>
                <a:ea typeface="Verdana" panose="020B0604030504040204" pitchFamily="34" charset="0"/>
                <a:cs typeface="Verdana" panose="020B0604030504040204" pitchFamily="34" charset="0"/>
              </a:rPr>
              <a:t>Rico</a:t>
            </a:r>
          </a:p>
        </p:txBody>
      </p:sp>
    </p:spTree>
    <p:extLst>
      <p:ext uri="{BB962C8B-B14F-4D97-AF65-F5344CB8AC3E}">
        <p14:creationId xmlns:p14="http://schemas.microsoft.com/office/powerpoint/2010/main" val="16572896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Shape 104" descr="us_empire_map.gif"/>
          <p:cNvPicPr preferRelativeResize="0"/>
          <p:nvPr/>
        </p:nvPicPr>
        <p:blipFill>
          <a:blip r:embed="rId2">
            <a:alphaModFix/>
          </a:blip>
          <a:stretch>
            <a:fillRect/>
          </a:stretch>
        </p:blipFill>
        <p:spPr>
          <a:xfrm>
            <a:off x="257646" y="700757"/>
            <a:ext cx="8758167" cy="5390776"/>
          </a:xfrm>
          <a:prstGeom prst="rect">
            <a:avLst/>
          </a:prstGeom>
          <a:noFill/>
          <a:ln>
            <a:noFill/>
          </a:ln>
        </p:spPr>
      </p:pic>
    </p:spTree>
    <p:extLst>
      <p:ext uri="{BB962C8B-B14F-4D97-AF65-F5344CB8AC3E}">
        <p14:creationId xmlns:p14="http://schemas.microsoft.com/office/powerpoint/2010/main" val="1126068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JOURNALISM</a:t>
            </a:r>
            <a:endParaRPr lang="en-US" dirty="0"/>
          </a:p>
        </p:txBody>
      </p:sp>
      <p:sp>
        <p:nvSpPr>
          <p:cNvPr id="3" name="Content Placeholder 2"/>
          <p:cNvSpPr>
            <a:spLocks noGrp="1"/>
          </p:cNvSpPr>
          <p:nvPr>
            <p:ph idx="1"/>
          </p:nvPr>
        </p:nvSpPr>
        <p:spPr>
          <a:xfrm>
            <a:off x="628649" y="1825625"/>
            <a:ext cx="7968419" cy="4351338"/>
          </a:xfrm>
        </p:spPr>
        <p:txBody>
          <a:bodyPr/>
          <a:lstStyle/>
          <a:p>
            <a:r>
              <a:rPr lang="en-US" i="1" dirty="0" smtClean="0"/>
              <a:t>Aka</a:t>
            </a:r>
            <a:r>
              <a:rPr lang="en-US" dirty="0" smtClean="0"/>
              <a:t>, the original #</a:t>
            </a:r>
            <a:r>
              <a:rPr lang="en-US" dirty="0" err="1" smtClean="0"/>
              <a:t>fakenews</a:t>
            </a:r>
            <a:endParaRPr lang="en-US" dirty="0"/>
          </a:p>
        </p:txBody>
      </p:sp>
      <p:sp>
        <p:nvSpPr>
          <p:cNvPr id="6" name="Rectangle 5"/>
          <p:cNvSpPr/>
          <p:nvPr/>
        </p:nvSpPr>
        <p:spPr>
          <a:xfrm>
            <a:off x="394139" y="2496267"/>
            <a:ext cx="2819614" cy="1975926"/>
          </a:xfrm>
          <a:prstGeom prst="rect">
            <a:avLst/>
          </a:prstGeom>
        </p:spPr>
        <p:txBody>
          <a:bodyPr wrap="square">
            <a:spAutoFit/>
          </a:bodyPr>
          <a:lstStyle/>
          <a:p>
            <a:pPr algn="ctr">
              <a:lnSpc>
                <a:spcPct val="85000"/>
              </a:lnSpc>
              <a:spcBef>
                <a:spcPct val="50000"/>
              </a:spcBef>
              <a:buClr>
                <a:srgbClr val="006666"/>
              </a:buClr>
              <a:buSzPct val="85000"/>
              <a:buFont typeface="Wingdings" panose="05000000000000000000" pitchFamily="2" charset="2"/>
              <a:buChar char="v"/>
            </a:pPr>
            <a:r>
              <a:rPr lang="en-US" altLang="en-US" sz="2400" dirty="0" smtClean="0">
                <a:solidFill>
                  <a:srgbClr val="000000"/>
                </a:solidFill>
                <a:latin typeface="Arial Black" panose="020B0A04020102020204" pitchFamily="34" charset="0"/>
              </a:rPr>
              <a:t>How long are the Spaniards to drench Cuba with the blood and tears of her people?</a:t>
            </a:r>
            <a:endParaRPr lang="en-US" altLang="en-US" sz="2400" dirty="0">
              <a:solidFill>
                <a:srgbClr val="000000"/>
              </a:solidFill>
              <a:latin typeface="Arial Black" panose="020B0A04020102020204" pitchFamily="34" charset="0"/>
            </a:endParaRPr>
          </a:p>
        </p:txBody>
      </p:sp>
      <p:sp>
        <p:nvSpPr>
          <p:cNvPr id="7" name="Rectangle 6"/>
          <p:cNvSpPr/>
          <p:nvPr/>
        </p:nvSpPr>
        <p:spPr>
          <a:xfrm>
            <a:off x="3393868" y="2543502"/>
            <a:ext cx="2887503" cy="4173450"/>
          </a:xfrm>
          <a:prstGeom prst="rect">
            <a:avLst/>
          </a:prstGeom>
        </p:spPr>
        <p:txBody>
          <a:bodyPr wrap="square">
            <a:spAutoFit/>
          </a:bodyPr>
          <a:lstStyle/>
          <a:p>
            <a:pPr algn="ctr">
              <a:lnSpc>
                <a:spcPct val="85000"/>
              </a:lnSpc>
              <a:spcBef>
                <a:spcPct val="50000"/>
              </a:spcBef>
              <a:buClr>
                <a:srgbClr val="006666"/>
              </a:buClr>
              <a:buSzPct val="85000"/>
              <a:buFont typeface="Wingdings" panose="05000000000000000000" pitchFamily="2" charset="2"/>
              <a:buChar char="v"/>
            </a:pPr>
            <a:r>
              <a:rPr lang="en-US" altLang="en-US" sz="2400" dirty="0">
                <a:solidFill>
                  <a:srgbClr val="000000"/>
                </a:solidFill>
                <a:latin typeface="Arial Black" panose="020B0A04020102020204" pitchFamily="34" charset="0"/>
              </a:rPr>
              <a:t>How long shall old Cuban men and women and children be murdered by the score, the innocent victims of Spanish rage against the patriot armies they cannot conquer?</a:t>
            </a:r>
          </a:p>
        </p:txBody>
      </p:sp>
      <p:sp>
        <p:nvSpPr>
          <p:cNvPr id="8" name="Rectangle 7"/>
          <p:cNvSpPr/>
          <p:nvPr/>
        </p:nvSpPr>
        <p:spPr>
          <a:xfrm>
            <a:off x="6353503" y="2358521"/>
            <a:ext cx="2640945" cy="3046988"/>
          </a:xfrm>
          <a:prstGeom prst="rect">
            <a:avLst/>
          </a:prstGeom>
        </p:spPr>
        <p:txBody>
          <a:bodyPr wrap="square">
            <a:spAutoFit/>
          </a:bodyPr>
          <a:lstStyle/>
          <a:p>
            <a:pPr algn="ctr">
              <a:lnSpc>
                <a:spcPct val="80000"/>
              </a:lnSpc>
              <a:spcBef>
                <a:spcPct val="30000"/>
              </a:spcBef>
              <a:buClr>
                <a:srgbClr val="006666"/>
              </a:buClr>
              <a:buSzPct val="85000"/>
              <a:buFont typeface="Wingdings" pitchFamily="2" charset="2"/>
              <a:buChar char="v"/>
              <a:defRPr/>
            </a:pPr>
            <a:r>
              <a:rPr lang="en-US" sz="2400" dirty="0">
                <a:latin typeface="Arial Black" pitchFamily="34" charset="0"/>
              </a:rPr>
              <a:t>How long shall Cuban women be the victims of Spanish outrages and lie sobbing and bruised in loathsome prisons?</a:t>
            </a:r>
          </a:p>
        </p:txBody>
      </p:sp>
      <p:sp>
        <p:nvSpPr>
          <p:cNvPr id="9" name="Rectangle 8"/>
          <p:cNvSpPr/>
          <p:nvPr/>
        </p:nvSpPr>
        <p:spPr>
          <a:xfrm>
            <a:off x="291293" y="4773129"/>
            <a:ext cx="3124456" cy="1865126"/>
          </a:xfrm>
          <a:prstGeom prst="rect">
            <a:avLst/>
          </a:prstGeom>
        </p:spPr>
        <p:txBody>
          <a:bodyPr wrap="square">
            <a:spAutoFit/>
          </a:bodyPr>
          <a:lstStyle/>
          <a:p>
            <a:pPr algn="ctr">
              <a:lnSpc>
                <a:spcPct val="80000"/>
              </a:lnSpc>
              <a:spcBef>
                <a:spcPct val="30000"/>
              </a:spcBef>
              <a:buClr>
                <a:srgbClr val="006666"/>
              </a:buClr>
              <a:buSzPct val="85000"/>
              <a:buFont typeface="Wingdings" pitchFamily="2" charset="2"/>
              <a:buChar char="v"/>
              <a:defRPr/>
            </a:pPr>
            <a:r>
              <a:rPr lang="en-US" sz="2400" dirty="0">
                <a:latin typeface="Arial Black" pitchFamily="34" charset="0"/>
              </a:rPr>
              <a:t>How long shall the U.S. sit idle and indifferent within sound and hearing </a:t>
            </a:r>
            <a:r>
              <a:rPr lang="en-US" sz="2400" dirty="0" smtClean="0">
                <a:latin typeface="Arial Black" pitchFamily="34" charset="0"/>
              </a:rPr>
              <a:t>of rape </a:t>
            </a:r>
            <a:r>
              <a:rPr lang="en-US" sz="2400" dirty="0">
                <a:latin typeface="Arial Black" pitchFamily="34" charset="0"/>
              </a:rPr>
              <a:t>and murder?</a:t>
            </a:r>
          </a:p>
        </p:txBody>
      </p:sp>
      <p:sp>
        <p:nvSpPr>
          <p:cNvPr id="10" name="Rectangle 9"/>
          <p:cNvSpPr/>
          <p:nvPr/>
        </p:nvSpPr>
        <p:spPr>
          <a:xfrm>
            <a:off x="5976221" y="5874856"/>
            <a:ext cx="3077064" cy="437043"/>
          </a:xfrm>
          <a:prstGeom prst="rect">
            <a:avLst/>
          </a:prstGeom>
        </p:spPr>
        <p:txBody>
          <a:bodyPr wrap="square">
            <a:spAutoFit/>
          </a:bodyPr>
          <a:lstStyle/>
          <a:p>
            <a:pPr algn="ctr">
              <a:lnSpc>
                <a:spcPct val="80000"/>
              </a:lnSpc>
              <a:spcBef>
                <a:spcPct val="30000"/>
              </a:spcBef>
              <a:buFontTx/>
              <a:buChar char="•"/>
              <a:defRPr/>
            </a:pPr>
            <a:r>
              <a:rPr lang="en-US" sz="2800" b="1" i="1" u="sng" dirty="0">
                <a:solidFill>
                  <a:srgbClr val="0000CC"/>
                </a:solidFill>
                <a:effectLst>
                  <a:outerShdw blurRad="38100" dist="38100" dir="2700000" algn="tl">
                    <a:srgbClr val="C0C0C0"/>
                  </a:outerShdw>
                </a:effectLst>
                <a:latin typeface="Arial Black" pitchFamily="34" charset="0"/>
              </a:rPr>
              <a:t>HOW LONG?</a:t>
            </a:r>
          </a:p>
        </p:txBody>
      </p:sp>
    </p:spTree>
    <p:extLst>
      <p:ext uri="{BB962C8B-B14F-4D97-AF65-F5344CB8AC3E}">
        <p14:creationId xmlns:p14="http://schemas.microsoft.com/office/powerpoint/2010/main" val="50409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normAutofit/>
          </a:bodyPr>
          <a:lstStyle/>
          <a:p>
            <a:r>
              <a:rPr lang="en-US" sz="2800" dirty="0" smtClean="0"/>
              <a:t>We’ve talked about short-term and long-term effects of industrialization. With a partner, recap some of them. </a:t>
            </a:r>
          </a:p>
          <a:p>
            <a:r>
              <a:rPr lang="en-US" sz="2800" dirty="0" smtClean="0"/>
              <a:t>What happens if you run out of natural resources?</a:t>
            </a:r>
          </a:p>
          <a:p>
            <a:r>
              <a:rPr lang="en-US" sz="2800" dirty="0" smtClean="0"/>
              <a:t>Colonize a new place! Make new colonies! Or, build an empire… </a:t>
            </a:r>
          </a:p>
        </p:txBody>
      </p:sp>
      <p:sp>
        <p:nvSpPr>
          <p:cNvPr id="4" name="Explosion 1 3"/>
          <p:cNvSpPr/>
          <p:nvPr/>
        </p:nvSpPr>
        <p:spPr>
          <a:xfrm>
            <a:off x="1166070" y="4211274"/>
            <a:ext cx="6811860" cy="25586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IMPERIALISM!!</a:t>
            </a:r>
            <a:br>
              <a:rPr lang="en-US" sz="3600" b="1" dirty="0" smtClean="0"/>
            </a:br>
            <a:r>
              <a:rPr lang="en-US" sz="3600" b="1" dirty="0" smtClean="0"/>
              <a:t>EMPIRE-BUILDING</a:t>
            </a:r>
            <a:endParaRPr lang="en-US" sz="3600" b="1" dirty="0"/>
          </a:p>
        </p:txBody>
      </p:sp>
    </p:spTree>
    <p:extLst>
      <p:ext uri="{BB962C8B-B14F-4D97-AF65-F5344CB8AC3E}">
        <p14:creationId xmlns:p14="http://schemas.microsoft.com/office/powerpoint/2010/main" val="189467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242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effectLst/>
            </a:endParaRPr>
          </a:p>
        </p:txBody>
      </p:sp>
      <p:pic>
        <p:nvPicPr>
          <p:cNvPr id="1013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031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547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0"/>
            <a:ext cx="5943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78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Ch 18 Sec 2 – the Spanish American War </a:t>
            </a:r>
          </a:p>
          <a:p>
            <a:r>
              <a:rPr lang="en-US" dirty="0" smtClean="0"/>
              <a:t>Letter for the USJ – extra credit!! – due on Monday </a:t>
            </a:r>
          </a:p>
          <a:p>
            <a:pPr lvl="1"/>
            <a:r>
              <a:rPr lang="en-US" dirty="0" smtClean="0"/>
              <a:t>2 paragraphs </a:t>
            </a:r>
          </a:p>
          <a:p>
            <a:pPr lvl="2"/>
            <a:r>
              <a:rPr lang="en-US" dirty="0" smtClean="0"/>
              <a:t>1 over issue</a:t>
            </a:r>
          </a:p>
          <a:p>
            <a:pPr lvl="2"/>
            <a:r>
              <a:rPr lang="en-US" dirty="0" smtClean="0"/>
              <a:t>1 over proposed solution</a:t>
            </a:r>
          </a:p>
          <a:p>
            <a:pPr lvl="1"/>
            <a:r>
              <a:rPr lang="en-US" dirty="0" smtClean="0"/>
              <a:t>Please email it to me </a:t>
            </a:r>
            <a:r>
              <a:rPr lang="en-US" dirty="0" smtClean="0">
                <a:sym typeface="Wingdings" panose="05000000000000000000" pitchFamily="2" charset="2"/>
              </a:rPr>
              <a:t> </a:t>
            </a:r>
          </a:p>
          <a:p>
            <a:pPr lvl="1"/>
            <a:r>
              <a:rPr lang="en-US" dirty="0" smtClean="0">
                <a:sym typeface="Wingdings" panose="05000000000000000000" pitchFamily="2" charset="2"/>
              </a:rPr>
              <a:t>And print out a hard copy </a:t>
            </a:r>
            <a:endParaRPr lang="en-US" dirty="0"/>
          </a:p>
          <a:p>
            <a:pPr lvl="1"/>
            <a:endParaRPr lang="en-US" dirty="0"/>
          </a:p>
        </p:txBody>
      </p:sp>
    </p:spTree>
    <p:extLst>
      <p:ext uri="{BB962C8B-B14F-4D97-AF65-F5344CB8AC3E}">
        <p14:creationId xmlns:p14="http://schemas.microsoft.com/office/powerpoint/2010/main" val="3777182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latypus1917.org/wp-content/uploads/freshizer/246334-imperialism-852x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818" y="0"/>
            <a:ext cx="6492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65001" y="2032460"/>
            <a:ext cx="7543800" cy="3007250"/>
          </a:xfrm>
        </p:spPr>
        <p:txBody>
          <a:bodyPr>
            <a:normAutofit/>
          </a:bodyPr>
          <a:lstStyle/>
          <a:p>
            <a:pPr algn="ctr"/>
            <a:r>
              <a:rPr lang="en-US" sz="6600" dirty="0" smtClean="0">
                <a:solidFill>
                  <a:srgbClr val="FFFF00"/>
                </a:solidFill>
              </a:rPr>
              <a:t>IMPERIALISM</a:t>
            </a:r>
            <a:endParaRPr lang="en-US" sz="6600" dirty="0">
              <a:solidFill>
                <a:srgbClr val="FFFF00"/>
              </a:solidFill>
            </a:endParaRPr>
          </a:p>
        </p:txBody>
      </p:sp>
      <p:sp>
        <p:nvSpPr>
          <p:cNvPr id="3" name="Subtitle 2"/>
          <p:cNvSpPr>
            <a:spLocks noGrp="1"/>
          </p:cNvSpPr>
          <p:nvPr>
            <p:ph type="subTitle" idx="1"/>
          </p:nvPr>
        </p:nvSpPr>
        <p:spPr>
          <a:xfrm>
            <a:off x="825038" y="4913585"/>
            <a:ext cx="7543800" cy="353959"/>
          </a:xfrm>
        </p:spPr>
        <p:txBody>
          <a:bodyPr>
            <a:normAutofit fontScale="92500" lnSpcReduction="20000"/>
          </a:bodyPr>
          <a:lstStyle/>
          <a:p>
            <a:pPr algn="ctr"/>
            <a:r>
              <a:rPr lang="en-US" dirty="0" smtClean="0">
                <a:solidFill>
                  <a:srgbClr val="FFFF00"/>
                </a:solidFill>
              </a:rPr>
              <a:t>EMPIRE-BUILDING</a:t>
            </a:r>
            <a:endParaRPr lang="en-US" dirty="0">
              <a:solidFill>
                <a:srgbClr val="FFFF00"/>
              </a:solidFill>
            </a:endParaRPr>
          </a:p>
        </p:txBody>
      </p:sp>
    </p:spTree>
    <p:extLst>
      <p:ext uri="{BB962C8B-B14F-4D97-AF65-F5344CB8AC3E}">
        <p14:creationId xmlns:p14="http://schemas.microsoft.com/office/powerpoint/2010/main" val="140075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1" y="1047751"/>
            <a:ext cx="8715375" cy="4714875"/>
          </a:xfrm>
        </p:spPr>
        <p:txBody>
          <a:bodyPr>
            <a:noAutofit/>
          </a:bodyPr>
          <a:lstStyle/>
          <a:p>
            <a:r>
              <a:rPr lang="en-US" dirty="0"/>
              <a:t>It is the late 1890s. You are all advisers to President </a:t>
            </a:r>
            <a:r>
              <a:rPr lang="en-US" b="1" dirty="0"/>
              <a:t>William McKinley</a:t>
            </a:r>
            <a:r>
              <a:rPr lang="en-US" dirty="0"/>
              <a:t>, there is a situation erupting in a nation that is close to the shores of the United States. To protect any possible assets at play, the name of the country has been changed to </a:t>
            </a:r>
            <a:r>
              <a:rPr lang="en-US" dirty="0" err="1"/>
              <a:t>Poolandia</a:t>
            </a:r>
            <a:r>
              <a:rPr lang="en-US" dirty="0"/>
              <a:t>.</a:t>
            </a:r>
          </a:p>
          <a:p>
            <a:r>
              <a:rPr lang="en-US" dirty="0"/>
              <a:t>The country that currently controls </a:t>
            </a:r>
            <a:r>
              <a:rPr lang="en-US" dirty="0" err="1"/>
              <a:t>Poolandia</a:t>
            </a:r>
            <a:r>
              <a:rPr lang="en-US" dirty="0"/>
              <a:t> will be called MotherVille.</a:t>
            </a:r>
          </a:p>
          <a:p>
            <a:r>
              <a:rPr lang="en-US" dirty="0"/>
              <a:t>Information is starting to come in piece by piece… it’s up to you to use the information and any possible notes you jot down to make </a:t>
            </a:r>
            <a:r>
              <a:rPr lang="en-US" b="1" i="1" dirty="0"/>
              <a:t>informed</a:t>
            </a:r>
            <a:r>
              <a:rPr lang="en-US" i="1" dirty="0"/>
              <a:t> decisions</a:t>
            </a:r>
            <a:r>
              <a:rPr lang="en-US" dirty="0" smtClean="0"/>
              <a:t>.</a:t>
            </a:r>
            <a:endParaRPr lang="en-US" dirty="0"/>
          </a:p>
        </p:txBody>
      </p:sp>
    </p:spTree>
    <p:extLst>
      <p:ext uri="{BB962C8B-B14F-4D97-AF65-F5344CB8AC3E}">
        <p14:creationId xmlns:p14="http://schemas.microsoft.com/office/powerpoint/2010/main" val="75620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2.5E-6 4.44444E-6 L -2.5E-6 -0.07223 " pathEditMode="relative" rAng="0" ptsTypes="AA">
                                      <p:cBhvr>
                                        <p:cTn id="18"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9" dur="125" fill="hold">
                                          <p:stCondLst>
                                            <p:cond delay="0"/>
                                          </p:stCondLst>
                                        </p:cTn>
                                        <p:tgtEl>
                                          <p:spTgt spid="3">
                                            <p:txEl>
                                              <p:pRg st="0" end="0"/>
                                            </p:txEl>
                                          </p:spTgt>
                                        </p:tgtEl>
                                        <p:attrNameLst>
                                          <p:attrName>r</p:attrName>
                                        </p:attrNameLst>
                                      </p:cBhvr>
                                    </p:animRot>
                                    <p:animRot by="-1500000">
                                      <p:cBhvr>
                                        <p:cTn id="20" dur="125" fill="hold">
                                          <p:stCondLst>
                                            <p:cond delay="125"/>
                                          </p:stCondLst>
                                        </p:cTn>
                                        <p:tgtEl>
                                          <p:spTgt spid="3">
                                            <p:txEl>
                                              <p:pRg st="0" end="0"/>
                                            </p:txEl>
                                          </p:spTgt>
                                        </p:tgtEl>
                                        <p:attrNameLst>
                                          <p:attrName>r</p:attrName>
                                        </p:attrNameLst>
                                      </p:cBhvr>
                                    </p:animRot>
                                    <p:animRot by="-1500000">
                                      <p:cBhvr>
                                        <p:cTn id="21" dur="125" fill="hold">
                                          <p:stCondLst>
                                            <p:cond delay="250"/>
                                          </p:stCondLst>
                                        </p:cTn>
                                        <p:tgtEl>
                                          <p:spTgt spid="3">
                                            <p:txEl>
                                              <p:pRg st="0" end="0"/>
                                            </p:txEl>
                                          </p:spTgt>
                                        </p:tgtEl>
                                        <p:attrNameLst>
                                          <p:attrName>r</p:attrName>
                                        </p:attrNameLst>
                                      </p:cBhvr>
                                    </p:animRot>
                                    <p:animRot by="1500000">
                                      <p:cBhvr>
                                        <p:cTn id="22" dur="125" fill="hold">
                                          <p:stCondLst>
                                            <p:cond delay="375"/>
                                          </p:stCondLst>
                                        </p:cTn>
                                        <p:tgtEl>
                                          <p:spTgt spid="3">
                                            <p:txEl>
                                              <p:pRg st="0" end="0"/>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2.77778E-6 3.7037E-7 L 2.77778E-6 -0.07222 " pathEditMode="relative" rAng="0" ptsTypes="AA">
                                      <p:cBhvr>
                                        <p:cTn id="24"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25" dur="125" fill="hold">
                                          <p:stCondLst>
                                            <p:cond delay="0"/>
                                          </p:stCondLst>
                                        </p:cTn>
                                        <p:tgtEl>
                                          <p:spTgt spid="3">
                                            <p:txEl>
                                              <p:pRg st="1" end="1"/>
                                            </p:txEl>
                                          </p:spTgt>
                                        </p:tgtEl>
                                        <p:attrNameLst>
                                          <p:attrName>r</p:attrName>
                                        </p:attrNameLst>
                                      </p:cBhvr>
                                    </p:animRot>
                                    <p:animRot by="-1500000">
                                      <p:cBhvr>
                                        <p:cTn id="26" dur="125" fill="hold">
                                          <p:stCondLst>
                                            <p:cond delay="125"/>
                                          </p:stCondLst>
                                        </p:cTn>
                                        <p:tgtEl>
                                          <p:spTgt spid="3">
                                            <p:txEl>
                                              <p:pRg st="1" end="1"/>
                                            </p:txEl>
                                          </p:spTgt>
                                        </p:tgtEl>
                                        <p:attrNameLst>
                                          <p:attrName>r</p:attrName>
                                        </p:attrNameLst>
                                      </p:cBhvr>
                                    </p:animRot>
                                    <p:animRot by="-1500000">
                                      <p:cBhvr>
                                        <p:cTn id="27" dur="125" fill="hold">
                                          <p:stCondLst>
                                            <p:cond delay="250"/>
                                          </p:stCondLst>
                                        </p:cTn>
                                        <p:tgtEl>
                                          <p:spTgt spid="3">
                                            <p:txEl>
                                              <p:pRg st="1" end="1"/>
                                            </p:txEl>
                                          </p:spTgt>
                                        </p:tgtEl>
                                        <p:attrNameLst>
                                          <p:attrName>r</p:attrName>
                                        </p:attrNameLst>
                                      </p:cBhvr>
                                    </p:animRot>
                                    <p:animRot by="1500000">
                                      <p:cBhvr>
                                        <p:cTn id="28"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1" y="1047751"/>
            <a:ext cx="8715375" cy="4714875"/>
          </a:xfrm>
        </p:spPr>
        <p:txBody>
          <a:bodyPr>
            <a:noAutofit/>
          </a:bodyPr>
          <a:lstStyle/>
          <a:p>
            <a:r>
              <a:rPr lang="en-US" sz="4000" dirty="0"/>
              <a:t>As members of the national security council you must give the president the best advice! </a:t>
            </a:r>
            <a:endParaRPr lang="en-US" sz="4400" dirty="0"/>
          </a:p>
          <a:p>
            <a:r>
              <a:rPr lang="en-US" sz="4000" dirty="0" smtClean="0"/>
              <a:t>What should President McKinley do?</a:t>
            </a:r>
            <a:endParaRPr lang="en-US" sz="4000" dirty="0"/>
          </a:p>
        </p:txBody>
      </p:sp>
    </p:spTree>
    <p:extLst>
      <p:ext uri="{BB962C8B-B14F-4D97-AF65-F5344CB8AC3E}">
        <p14:creationId xmlns:p14="http://schemas.microsoft.com/office/powerpoint/2010/main" val="303955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2.77778E-6 1.85185E-6 L -2.77778E-6 -0.07222 " pathEditMode="relative" rAng="0" ptsTypes="AA">
                                      <p:cBhvr>
                                        <p:cTn id="14"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2.77778E-6 1.85185E-6 L -2.77778E-6 -0.07222 " pathEditMode="relative" rAng="0" ptsTypes="AA">
                                      <p:cBhvr>
                                        <p:cTn id="22"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23" dur="125" fill="hold">
                                          <p:stCondLst>
                                            <p:cond delay="0"/>
                                          </p:stCondLst>
                                        </p:cTn>
                                        <p:tgtEl>
                                          <p:spTgt spid="3">
                                            <p:txEl>
                                              <p:pRg st="1" end="1"/>
                                            </p:txEl>
                                          </p:spTgt>
                                        </p:tgtEl>
                                        <p:attrNameLst>
                                          <p:attrName>r</p:attrName>
                                        </p:attrNameLst>
                                      </p:cBhvr>
                                    </p:animRot>
                                    <p:animRot by="-1500000">
                                      <p:cBhvr>
                                        <p:cTn id="24" dur="125" fill="hold">
                                          <p:stCondLst>
                                            <p:cond delay="125"/>
                                          </p:stCondLst>
                                        </p:cTn>
                                        <p:tgtEl>
                                          <p:spTgt spid="3">
                                            <p:txEl>
                                              <p:pRg st="1" end="1"/>
                                            </p:txEl>
                                          </p:spTgt>
                                        </p:tgtEl>
                                        <p:attrNameLst>
                                          <p:attrName>r</p:attrName>
                                        </p:attrNameLst>
                                      </p:cBhvr>
                                    </p:animRot>
                                    <p:animRot by="-1500000">
                                      <p:cBhvr>
                                        <p:cTn id="25" dur="125" fill="hold">
                                          <p:stCondLst>
                                            <p:cond delay="250"/>
                                          </p:stCondLst>
                                        </p:cTn>
                                        <p:tgtEl>
                                          <p:spTgt spid="3">
                                            <p:txEl>
                                              <p:pRg st="1" end="1"/>
                                            </p:txEl>
                                          </p:spTgt>
                                        </p:tgtEl>
                                        <p:attrNameLst>
                                          <p:attrName>r</p:attrName>
                                        </p:attrNameLst>
                                      </p:cBhvr>
                                    </p:animRot>
                                    <p:animRot by="1500000">
                                      <p:cBhvr>
                                        <p:cTn id="26"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15462"/>
            <a:ext cx="9143999" cy="6642537"/>
          </a:xfrm>
        </p:spPr>
        <p:txBody>
          <a:bodyPr>
            <a:normAutofit/>
          </a:bodyPr>
          <a:lstStyle/>
          <a:p>
            <a:r>
              <a:rPr lang="en-US" sz="2700" dirty="0" smtClean="0">
                <a:latin typeface="Bahnschrift" panose="020B0502040204020203" pitchFamily="34" charset="0"/>
              </a:rPr>
              <a:t>Since the 1500s, </a:t>
            </a:r>
            <a:r>
              <a:rPr lang="en-US" sz="2700" dirty="0" err="1">
                <a:latin typeface="Bahnschrift" panose="020B0502040204020203" pitchFamily="34" charset="0"/>
              </a:rPr>
              <a:t>P</a:t>
            </a:r>
            <a:r>
              <a:rPr lang="en-US" sz="2700" dirty="0" err="1" smtClean="0">
                <a:latin typeface="Bahnschrift" panose="020B0502040204020203" pitchFamily="34" charset="0"/>
              </a:rPr>
              <a:t>oolandia</a:t>
            </a:r>
            <a:r>
              <a:rPr lang="en-US" sz="2700" dirty="0" smtClean="0">
                <a:latin typeface="Bahnschrift" panose="020B0502040204020203" pitchFamily="34" charset="0"/>
              </a:rPr>
              <a:t> is controlled by </a:t>
            </a:r>
            <a:r>
              <a:rPr lang="en-US" sz="2700" dirty="0" err="1" smtClean="0">
                <a:latin typeface="Bahnschrift" panose="020B0502040204020203" pitchFamily="34" charset="0"/>
              </a:rPr>
              <a:t>Motherville</a:t>
            </a:r>
            <a:endParaRPr lang="en-US" sz="2700" dirty="0">
              <a:latin typeface="Bahnschrift" panose="020B0502040204020203" pitchFamily="34" charset="0"/>
            </a:endParaRPr>
          </a:p>
          <a:p>
            <a:r>
              <a:rPr lang="en-US" sz="2700" dirty="0" smtClean="0">
                <a:latin typeface="Bahnschrift" panose="020B0502040204020203" pitchFamily="34" charset="0"/>
              </a:rPr>
              <a:t>There have been many attempts at independence by </a:t>
            </a:r>
            <a:r>
              <a:rPr lang="en-US" sz="2700" dirty="0" err="1">
                <a:latin typeface="Bahnschrift" panose="020B0502040204020203" pitchFamily="34" charset="0"/>
              </a:rPr>
              <a:t>P</a:t>
            </a:r>
            <a:r>
              <a:rPr lang="en-US" sz="2700" dirty="0" err="1" smtClean="0">
                <a:latin typeface="Bahnschrift" panose="020B0502040204020203" pitchFamily="34" charset="0"/>
              </a:rPr>
              <a:t>oolandia</a:t>
            </a:r>
            <a:r>
              <a:rPr lang="en-US" sz="2700" dirty="0" smtClean="0">
                <a:latin typeface="Bahnschrift" panose="020B0502040204020203" pitchFamily="34" charset="0"/>
              </a:rPr>
              <a:t>, mainly in the mid to late 1800s</a:t>
            </a:r>
          </a:p>
          <a:p>
            <a:pPr lvl="1"/>
            <a:r>
              <a:rPr lang="en-US" sz="2300" dirty="0" smtClean="0">
                <a:latin typeface="Bahnschrift" panose="020B0502040204020203" pitchFamily="34" charset="0"/>
              </a:rPr>
              <a:t>Their fights for independence have been increasing over time</a:t>
            </a:r>
          </a:p>
          <a:p>
            <a:r>
              <a:rPr lang="en-US" sz="2700" dirty="0" smtClean="0">
                <a:latin typeface="Bahnschrift" panose="020B0502040204020203" pitchFamily="34" charset="0"/>
              </a:rPr>
              <a:t>1895 – </a:t>
            </a:r>
            <a:r>
              <a:rPr lang="en-US" sz="2700" dirty="0" err="1">
                <a:latin typeface="Bahnschrift" panose="020B0502040204020203" pitchFamily="34" charset="0"/>
              </a:rPr>
              <a:t>P</a:t>
            </a:r>
            <a:r>
              <a:rPr lang="en-US" sz="2700" dirty="0" err="1" smtClean="0">
                <a:latin typeface="Bahnschrift" panose="020B0502040204020203" pitchFamily="34" charset="0"/>
              </a:rPr>
              <a:t>oolandia</a:t>
            </a:r>
            <a:r>
              <a:rPr lang="en-US" sz="2700" dirty="0" smtClean="0">
                <a:latin typeface="Bahnschrift" panose="020B0502040204020203" pitchFamily="34" charset="0"/>
              </a:rPr>
              <a:t> fights their second war for independence</a:t>
            </a:r>
          </a:p>
          <a:p>
            <a:pPr lvl="1"/>
            <a:r>
              <a:rPr lang="en-US" sz="1900" dirty="0" smtClean="0">
                <a:latin typeface="Bahnschrift" panose="020B0502040204020203" pitchFamily="34" charset="0"/>
              </a:rPr>
              <a:t>They are trying TO GAIN INDEPENDENCE FROM MOTHERVILLE!</a:t>
            </a:r>
          </a:p>
          <a:p>
            <a:r>
              <a:rPr lang="en-US" sz="2700" dirty="0" smtClean="0">
                <a:latin typeface="Bahnschrift" panose="020B0502040204020203" pitchFamily="34" charset="0"/>
              </a:rPr>
              <a:t>The colony is quickly becoming destabilized, and violence is wreaking havoc across the land.. And American assets (farms! People!) are in the colony.</a:t>
            </a:r>
          </a:p>
          <a:p>
            <a:pPr lvl="1"/>
            <a:r>
              <a:rPr lang="en-US" sz="2300" dirty="0" smtClean="0">
                <a:latin typeface="Bahnschrift" panose="020B0502040204020203" pitchFamily="34" charset="0"/>
              </a:rPr>
              <a:t>The increasing violence threatens American farms </a:t>
            </a:r>
            <a:endParaRPr lang="en-US" sz="2700" dirty="0" smtClean="0">
              <a:latin typeface="Bahnschrift" panose="020B0502040204020203" pitchFamily="34" charset="0"/>
            </a:endParaRPr>
          </a:p>
          <a:p>
            <a:r>
              <a:rPr lang="en-US" sz="2700" b="1" dirty="0" smtClean="0">
                <a:solidFill>
                  <a:srgbClr val="7030A0"/>
                </a:solidFill>
                <a:latin typeface="Bahnschrift" panose="020B0502040204020203" pitchFamily="34" charset="0"/>
              </a:rPr>
              <a:t>1. What course of action will you take? Why?</a:t>
            </a:r>
          </a:p>
          <a:p>
            <a:pPr lvl="1"/>
            <a:r>
              <a:rPr lang="en-US" sz="2400" b="1" dirty="0" smtClean="0">
                <a:solidFill>
                  <a:srgbClr val="7030A0"/>
                </a:solidFill>
                <a:latin typeface="Bahnschrift" panose="020B0502040204020203" pitchFamily="34" charset="0"/>
              </a:rPr>
              <a:t>1. Sit and wait for more information</a:t>
            </a:r>
          </a:p>
          <a:p>
            <a:pPr lvl="1"/>
            <a:r>
              <a:rPr lang="en-US" sz="2400" b="1" dirty="0" smtClean="0">
                <a:solidFill>
                  <a:srgbClr val="7030A0"/>
                </a:solidFill>
                <a:latin typeface="Bahnschrift" panose="020B0502040204020203" pitchFamily="34" charset="0"/>
              </a:rPr>
              <a:t>2. Mobilize troops as a show of force</a:t>
            </a:r>
          </a:p>
          <a:p>
            <a:pPr lvl="1"/>
            <a:r>
              <a:rPr lang="en-US" sz="2400" b="1" dirty="0" smtClean="0">
                <a:solidFill>
                  <a:srgbClr val="7030A0"/>
                </a:solidFill>
                <a:latin typeface="Bahnschrift" panose="020B0502040204020203" pitchFamily="34" charset="0"/>
              </a:rPr>
              <a:t>3. Reach out to mother country (</a:t>
            </a:r>
            <a:r>
              <a:rPr lang="en-US" b="1" dirty="0" err="1" smtClean="0">
                <a:solidFill>
                  <a:srgbClr val="7030A0"/>
                </a:solidFill>
                <a:latin typeface="Bahnschrift" panose="020B0502040204020203" pitchFamily="34" charset="0"/>
              </a:rPr>
              <a:t>M</a:t>
            </a:r>
            <a:r>
              <a:rPr lang="en-US" sz="2400" b="1" dirty="0" err="1" smtClean="0">
                <a:solidFill>
                  <a:srgbClr val="7030A0"/>
                </a:solidFill>
                <a:latin typeface="Bahnschrift" panose="020B0502040204020203" pitchFamily="34" charset="0"/>
              </a:rPr>
              <a:t>otherville</a:t>
            </a:r>
            <a:r>
              <a:rPr lang="en-US" sz="2400" b="1" dirty="0" smtClean="0">
                <a:solidFill>
                  <a:srgbClr val="7030A0"/>
                </a:solidFill>
                <a:latin typeface="Bahnschrift" panose="020B0502040204020203" pitchFamily="34" charset="0"/>
              </a:rPr>
              <a:t>) to end it diplomatically.</a:t>
            </a:r>
          </a:p>
          <a:p>
            <a:endParaRPr lang="en-US" dirty="0">
              <a:latin typeface="Bahnschrift" panose="020B0502040204020203" pitchFamily="34" charset="0"/>
            </a:endParaRPr>
          </a:p>
        </p:txBody>
      </p:sp>
    </p:spTree>
    <p:extLst>
      <p:ext uri="{BB962C8B-B14F-4D97-AF65-F5344CB8AC3E}">
        <p14:creationId xmlns:p14="http://schemas.microsoft.com/office/powerpoint/2010/main" val="309532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ntro breaking new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19225" y="857250"/>
            <a:ext cx="5605463" cy="4203700"/>
          </a:xfrm>
        </p:spPr>
      </p:pic>
    </p:spTree>
    <p:extLst>
      <p:ext uri="{BB962C8B-B14F-4D97-AF65-F5344CB8AC3E}">
        <p14:creationId xmlns:p14="http://schemas.microsoft.com/office/powerpoint/2010/main" val="1475736003"/>
      </p:ext>
    </p:extLst>
  </p:cSld>
  <p:clrMapOvr>
    <a:masterClrMapping/>
  </p:clrMapOvr>
  <p:transition spd="med" advClick="0" advTm="9000">
    <p:pull/>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2247"/>
            <a:ext cx="9144000" cy="6547945"/>
          </a:xfrm>
        </p:spPr>
        <p:txBody>
          <a:bodyPr>
            <a:normAutofit fontScale="77500" lnSpcReduction="20000"/>
          </a:bodyPr>
          <a:lstStyle/>
          <a:p>
            <a:pPr>
              <a:lnSpc>
                <a:spcPct val="120000"/>
              </a:lnSpc>
            </a:pPr>
            <a:r>
              <a:rPr lang="en-US" dirty="0" smtClean="0">
                <a:latin typeface="Bahnschrift" panose="020B0502040204020203" pitchFamily="34" charset="0"/>
              </a:rPr>
              <a:t>Shipping </a:t>
            </a:r>
            <a:r>
              <a:rPr lang="en-US" dirty="0">
                <a:latin typeface="Bahnschrift" panose="020B0502040204020203" pitchFamily="34" charset="0"/>
              </a:rPr>
              <a:t>firms that had relied heavily on trade with </a:t>
            </a:r>
            <a:r>
              <a:rPr lang="en-US" dirty="0" err="1" smtClean="0">
                <a:latin typeface="Bahnschrift" panose="020B0502040204020203" pitchFamily="34" charset="0"/>
              </a:rPr>
              <a:t>Poolandia</a:t>
            </a:r>
            <a:r>
              <a:rPr lang="en-US" dirty="0" smtClean="0">
                <a:latin typeface="Bahnschrift" panose="020B0502040204020203" pitchFamily="34" charset="0"/>
              </a:rPr>
              <a:t> are suffering losses </a:t>
            </a:r>
            <a:r>
              <a:rPr lang="en-US" dirty="0">
                <a:latin typeface="Bahnschrift" panose="020B0502040204020203" pitchFamily="34" charset="0"/>
              </a:rPr>
              <a:t>as the conflict continued </a:t>
            </a:r>
            <a:r>
              <a:rPr lang="en-US" dirty="0" smtClean="0">
                <a:latin typeface="Bahnschrift" panose="020B0502040204020203" pitchFamily="34" charset="0"/>
              </a:rPr>
              <a:t>unresolved.</a:t>
            </a:r>
          </a:p>
          <a:p>
            <a:pPr lvl="1">
              <a:lnSpc>
                <a:spcPct val="120000"/>
              </a:lnSpc>
            </a:pPr>
            <a:r>
              <a:rPr lang="en-US" dirty="0" smtClean="0">
                <a:latin typeface="Bahnschrift" panose="020B0502040204020203" pitchFamily="34" charset="0"/>
              </a:rPr>
              <a:t>The war for independence is ravaging the island and causing economic problems for the US!</a:t>
            </a:r>
            <a:br>
              <a:rPr lang="en-US" dirty="0" smtClean="0">
                <a:latin typeface="Bahnschrift" panose="020B0502040204020203" pitchFamily="34" charset="0"/>
              </a:rPr>
            </a:br>
            <a:endParaRPr lang="en-US" dirty="0" smtClean="0">
              <a:latin typeface="Bahnschrift" panose="020B0502040204020203" pitchFamily="34" charset="0"/>
            </a:endParaRPr>
          </a:p>
          <a:p>
            <a:pPr>
              <a:lnSpc>
                <a:spcPct val="120000"/>
              </a:lnSpc>
            </a:pPr>
            <a:r>
              <a:rPr lang="en-US" dirty="0" smtClean="0">
                <a:latin typeface="Bahnschrift" panose="020B0502040204020203" pitchFamily="34" charset="0"/>
              </a:rPr>
              <a:t>These </a:t>
            </a:r>
            <a:r>
              <a:rPr lang="en-US" dirty="0">
                <a:latin typeface="Bahnschrift" panose="020B0502040204020203" pitchFamily="34" charset="0"/>
              </a:rPr>
              <a:t>firms </a:t>
            </a:r>
            <a:r>
              <a:rPr lang="en-US" dirty="0" smtClean="0">
                <a:latin typeface="Bahnschrift" panose="020B0502040204020203" pitchFamily="34" charset="0"/>
              </a:rPr>
              <a:t>are pressing us to end this revolt. American money, lives, and land are all at risk</a:t>
            </a:r>
            <a:r>
              <a:rPr lang="en-US" dirty="0">
                <a:latin typeface="Bahnschrift" panose="020B0502040204020203" pitchFamily="34" charset="0"/>
              </a:rPr>
              <a:t>!</a:t>
            </a:r>
            <a:r>
              <a:rPr lang="en-US" dirty="0" smtClean="0">
                <a:latin typeface="Bahnschrift" panose="020B0502040204020203" pitchFamily="34" charset="0"/>
              </a:rPr>
              <a:t/>
            </a:r>
            <a:br>
              <a:rPr lang="en-US" dirty="0" smtClean="0">
                <a:latin typeface="Bahnschrift" panose="020B0502040204020203" pitchFamily="34" charset="0"/>
              </a:rPr>
            </a:br>
            <a:endParaRPr lang="en-US" dirty="0" smtClean="0">
              <a:latin typeface="Bahnschrift" panose="020B0502040204020203" pitchFamily="34" charset="0"/>
            </a:endParaRPr>
          </a:p>
          <a:p>
            <a:pPr>
              <a:lnSpc>
                <a:spcPct val="120000"/>
              </a:lnSpc>
            </a:pPr>
            <a:r>
              <a:rPr lang="en-US" dirty="0" smtClean="0">
                <a:latin typeface="Bahnschrift" panose="020B0502040204020203" pitchFamily="34" charset="0"/>
              </a:rPr>
              <a:t>Several Americans have already been kidnapped in </a:t>
            </a:r>
            <a:r>
              <a:rPr lang="en-US" dirty="0" err="1" smtClean="0">
                <a:latin typeface="Bahnschrift" panose="020B0502040204020203" pitchFamily="34" charset="0"/>
              </a:rPr>
              <a:t>Poolandia</a:t>
            </a:r>
            <a:r>
              <a:rPr lang="en-US" dirty="0" smtClean="0">
                <a:latin typeface="Bahnschrift" panose="020B0502040204020203" pitchFamily="34" charset="0"/>
              </a:rPr>
              <a:t>. </a:t>
            </a:r>
            <a:br>
              <a:rPr lang="en-US" dirty="0" smtClean="0">
                <a:latin typeface="Bahnschrift" panose="020B0502040204020203" pitchFamily="34" charset="0"/>
              </a:rPr>
            </a:br>
            <a:endParaRPr lang="en-US" dirty="0" smtClean="0">
              <a:latin typeface="Bahnschrift" panose="020B0502040204020203" pitchFamily="34" charset="0"/>
            </a:endParaRPr>
          </a:p>
          <a:p>
            <a:pPr>
              <a:lnSpc>
                <a:spcPct val="120000"/>
              </a:lnSpc>
            </a:pPr>
            <a:r>
              <a:rPr lang="en-US" dirty="0" smtClean="0">
                <a:latin typeface="Bahnschrift" panose="020B0502040204020203" pitchFamily="34" charset="0"/>
              </a:rPr>
              <a:t>However, we do not want a war. We want to peacefully resolve these issues. </a:t>
            </a:r>
            <a:endParaRPr lang="en-US" dirty="0">
              <a:latin typeface="Bahnschrift" panose="020B0502040204020203" pitchFamily="34" charset="0"/>
            </a:endParaRPr>
          </a:p>
          <a:p>
            <a:pPr>
              <a:lnSpc>
                <a:spcPct val="120000"/>
              </a:lnSpc>
            </a:pPr>
            <a:r>
              <a:rPr lang="en-US" b="1" dirty="0" smtClean="0">
                <a:solidFill>
                  <a:srgbClr val="7030A0"/>
                </a:solidFill>
                <a:latin typeface="Bahnschrift" panose="020B0502040204020203" pitchFamily="34" charset="0"/>
              </a:rPr>
              <a:t>2. What </a:t>
            </a:r>
            <a:r>
              <a:rPr lang="en-US" b="1" dirty="0">
                <a:solidFill>
                  <a:srgbClr val="7030A0"/>
                </a:solidFill>
                <a:latin typeface="Bahnschrift" panose="020B0502040204020203" pitchFamily="34" charset="0"/>
              </a:rPr>
              <a:t>course of action will you take? Why?</a:t>
            </a:r>
          </a:p>
          <a:p>
            <a:pPr lvl="1">
              <a:lnSpc>
                <a:spcPct val="120000"/>
              </a:lnSpc>
            </a:pPr>
            <a:r>
              <a:rPr lang="en-US" dirty="0" smtClean="0">
                <a:solidFill>
                  <a:srgbClr val="7030A0"/>
                </a:solidFill>
                <a:latin typeface="Bahnschrift" panose="020B0502040204020203" pitchFamily="34" charset="0"/>
              </a:rPr>
              <a:t>1. Negotiate with </a:t>
            </a:r>
            <a:r>
              <a:rPr lang="en-US" dirty="0" err="1" smtClean="0">
                <a:solidFill>
                  <a:srgbClr val="7030A0"/>
                </a:solidFill>
                <a:latin typeface="Bahnschrift" panose="020B0502040204020203" pitchFamily="34" charset="0"/>
              </a:rPr>
              <a:t>Poolandia’s</a:t>
            </a:r>
            <a:r>
              <a:rPr lang="en-US" dirty="0" smtClean="0">
                <a:solidFill>
                  <a:srgbClr val="7030A0"/>
                </a:solidFill>
                <a:latin typeface="Bahnschrift" panose="020B0502040204020203" pitchFamily="34" charset="0"/>
              </a:rPr>
              <a:t> people who are fighting for independence</a:t>
            </a:r>
          </a:p>
          <a:p>
            <a:pPr lvl="1">
              <a:lnSpc>
                <a:spcPct val="120000"/>
              </a:lnSpc>
            </a:pPr>
            <a:r>
              <a:rPr lang="en-US" dirty="0" smtClean="0">
                <a:solidFill>
                  <a:srgbClr val="7030A0"/>
                </a:solidFill>
                <a:latin typeface="Bahnschrift" panose="020B0502040204020203" pitchFamily="34" charset="0"/>
              </a:rPr>
              <a:t>2. Send a warning letter to </a:t>
            </a:r>
            <a:r>
              <a:rPr lang="en-US" dirty="0" err="1" smtClean="0">
                <a:solidFill>
                  <a:srgbClr val="7030A0"/>
                </a:solidFill>
                <a:latin typeface="Bahnschrift" panose="020B0502040204020203" pitchFamily="34" charset="0"/>
              </a:rPr>
              <a:t>Poolandia</a:t>
            </a:r>
            <a:r>
              <a:rPr lang="en-US" dirty="0" smtClean="0">
                <a:solidFill>
                  <a:srgbClr val="7030A0"/>
                </a:solidFill>
                <a:latin typeface="Bahnschrift" panose="020B0502040204020203" pitchFamily="34" charset="0"/>
              </a:rPr>
              <a:t>, denouncing the violence</a:t>
            </a:r>
          </a:p>
          <a:p>
            <a:pPr lvl="1">
              <a:lnSpc>
                <a:spcPct val="120000"/>
              </a:lnSpc>
            </a:pPr>
            <a:r>
              <a:rPr lang="en-US" dirty="0" smtClean="0">
                <a:solidFill>
                  <a:srgbClr val="7030A0"/>
                </a:solidFill>
                <a:latin typeface="Bahnschrift" panose="020B0502040204020203" pitchFamily="34" charset="0"/>
              </a:rPr>
              <a:t>3. Continue diplomatic procedures with </a:t>
            </a:r>
            <a:r>
              <a:rPr lang="en-US" dirty="0" err="1" smtClean="0">
                <a:solidFill>
                  <a:srgbClr val="7030A0"/>
                </a:solidFill>
                <a:latin typeface="Bahnschrift" panose="020B0502040204020203" pitchFamily="34" charset="0"/>
              </a:rPr>
              <a:t>Motherville</a:t>
            </a:r>
            <a:r>
              <a:rPr lang="en-US" dirty="0" smtClean="0">
                <a:solidFill>
                  <a:srgbClr val="7030A0"/>
                </a:solidFill>
                <a:latin typeface="Bahnschrift" panose="020B0502040204020203" pitchFamily="34" charset="0"/>
              </a:rPr>
              <a:t> to stop the disturbance</a:t>
            </a:r>
          </a:p>
          <a:p>
            <a:pPr lvl="1">
              <a:lnSpc>
                <a:spcPct val="120000"/>
              </a:lnSpc>
            </a:pPr>
            <a:r>
              <a:rPr lang="en-US" dirty="0" smtClean="0">
                <a:solidFill>
                  <a:srgbClr val="7030A0"/>
                </a:solidFill>
                <a:latin typeface="Bahnschrift" panose="020B0502040204020203" pitchFamily="34" charset="0"/>
              </a:rPr>
              <a:t>4. Do nothing.</a:t>
            </a:r>
            <a:endParaRPr lang="en-US" dirty="0">
              <a:solidFill>
                <a:srgbClr val="7030A0"/>
              </a:solidFill>
              <a:latin typeface="Bahnschrift" panose="020B0502040204020203" pitchFamily="34" charset="0"/>
            </a:endParaRPr>
          </a:p>
          <a:p>
            <a:pPr>
              <a:lnSpc>
                <a:spcPct val="120000"/>
              </a:lnSpc>
            </a:pPr>
            <a:endParaRPr lang="en-US" dirty="0">
              <a:latin typeface="Bahnschrift" panose="020B0502040204020203" pitchFamily="34" charset="0"/>
            </a:endParaRPr>
          </a:p>
        </p:txBody>
      </p:sp>
    </p:spTree>
    <p:extLst>
      <p:ext uri="{BB962C8B-B14F-4D97-AF65-F5344CB8AC3E}">
        <p14:creationId xmlns:p14="http://schemas.microsoft.com/office/powerpoint/2010/main" val="271403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5955</TotalTime>
  <Words>1080</Words>
  <Application>Microsoft Office PowerPoint</Application>
  <PresentationFormat>On-screen Show (4:3)</PresentationFormat>
  <Paragraphs>144</Paragraphs>
  <Slides>33</Slides>
  <Notes>8</Notes>
  <HiddenSlides>0</HiddenSlides>
  <MMClips>4</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Algerian</vt:lpstr>
      <vt:lpstr>Arial</vt:lpstr>
      <vt:lpstr>Arial Black</vt:lpstr>
      <vt:lpstr>Bahnschrift</vt:lpstr>
      <vt:lpstr>Calibri</vt:lpstr>
      <vt:lpstr>Comic Sans MS</vt:lpstr>
      <vt:lpstr>Franklin Gothic Book</vt:lpstr>
      <vt:lpstr>Franklin Gothic Medium</vt:lpstr>
      <vt:lpstr>Garamond</vt:lpstr>
      <vt:lpstr>Symbol</vt:lpstr>
      <vt:lpstr>Times New Roman</vt:lpstr>
      <vt:lpstr>Verdana</vt:lpstr>
      <vt:lpstr>Wingdings</vt:lpstr>
      <vt:lpstr>Office Theme</vt:lpstr>
      <vt:lpstr>Lt 11/14: I will advise the president on an upcoming situation regarding National Security !</vt:lpstr>
      <vt:lpstr>QUICK DISCUSSION</vt:lpstr>
      <vt:lpstr>QUICK DISCUSSION</vt:lpstr>
      <vt:lpstr>IMPERIALISM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URGENT URGENT URGENT TELEGRAM COMING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SPANISH-AMERICAN WAR</vt:lpstr>
      <vt:lpstr>SPANISH-AMERICAN WAR</vt:lpstr>
      <vt:lpstr>USS Maine</vt:lpstr>
      <vt:lpstr>PowerPoint Presentation</vt:lpstr>
      <vt:lpstr>PowerPoint Presentation</vt:lpstr>
      <vt:lpstr>SP War in Pacific</vt:lpstr>
      <vt:lpstr>PowerPoint Presentation</vt:lpstr>
      <vt:lpstr>PowerPoint Presentation</vt:lpstr>
      <vt:lpstr>YELLOW JOURNALISM</vt:lpstr>
      <vt:lpstr>PowerPoint Presentation</vt:lpstr>
      <vt:lpstr>PowerPoint Presentation</vt:lpstr>
      <vt:lpstr>PowerPoint Presentation</vt:lpstr>
      <vt:lpstr>Homework!</vt:lpstr>
    </vt:vector>
  </TitlesOfParts>
  <Company>Colorado Springs School District 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11/14: I will advise the president on an upcoming situation!</dc:title>
  <dc:creator>JOHNSON, JONATHAN STEPHEN</dc:creator>
  <cp:lastModifiedBy>Pool, Emily</cp:lastModifiedBy>
  <cp:revision>26</cp:revision>
  <dcterms:created xsi:type="dcterms:W3CDTF">2017-11-14T00:08:38Z</dcterms:created>
  <dcterms:modified xsi:type="dcterms:W3CDTF">2019-10-28T15:57:38Z</dcterms:modified>
</cp:coreProperties>
</file>