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sldIdLst>
    <p:sldId id="257" r:id="rId2"/>
    <p:sldId id="304" r:id="rId3"/>
    <p:sldId id="258" r:id="rId4"/>
    <p:sldId id="259" r:id="rId5"/>
    <p:sldId id="260" r:id="rId6"/>
    <p:sldId id="261" r:id="rId7"/>
    <p:sldId id="302" r:id="rId8"/>
    <p:sldId id="298" r:id="rId9"/>
    <p:sldId id="303"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76" r:id="rId24"/>
    <p:sldId id="277" r:id="rId25"/>
    <p:sldId id="301" r:id="rId26"/>
    <p:sldId id="310" r:id="rId27"/>
    <p:sldId id="321" r:id="rId28"/>
    <p:sldId id="311" r:id="rId29"/>
    <p:sldId id="312" r:id="rId30"/>
    <p:sldId id="313" r:id="rId31"/>
    <p:sldId id="314" r:id="rId32"/>
    <p:sldId id="315" r:id="rId33"/>
    <p:sldId id="316" r:id="rId34"/>
    <p:sldId id="317" r:id="rId35"/>
    <p:sldId id="318" r:id="rId36"/>
    <p:sldId id="319" r:id="rId37"/>
    <p:sldId id="320" r:id="rId38"/>
    <p:sldId id="305" r:id="rId39"/>
    <p:sldId id="306" r:id="rId40"/>
    <p:sldId id="307" r:id="rId41"/>
    <p:sldId id="308" r:id="rId42"/>
    <p:sldId id="309" r:id="rId43"/>
    <p:sldId id="278" r:id="rId44"/>
    <p:sldId id="279" r:id="rId45"/>
    <p:sldId id="299" r:id="rId46"/>
    <p:sldId id="300"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5" r:id="rId62"/>
    <p:sldId id="296" r:id="rId63"/>
    <p:sldId id="297" r:id="rId64"/>
    <p:sldId id="294"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p:scale>
          <a:sx n="56" d="100"/>
          <a:sy n="56" d="100"/>
        </p:scale>
        <p:origin x="39"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8CB53-AD7B-4EE3-9A3A-12B5C80E3B9D}" type="datetimeFigureOut">
              <a:rPr lang="en-US" smtClean="0"/>
              <a:t>9/16/2019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42DC1-63BC-4283-A0DA-A75C993D49E5}" type="slidenum">
              <a:rPr lang="en-US" smtClean="0"/>
              <a:t>‹#›</a:t>
            </a:fld>
            <a:endParaRPr lang="en-US"/>
          </a:p>
        </p:txBody>
      </p:sp>
    </p:spTree>
    <p:extLst>
      <p:ext uri="{BB962C8B-B14F-4D97-AF65-F5344CB8AC3E}">
        <p14:creationId xmlns:p14="http://schemas.microsoft.com/office/powerpoint/2010/main" val="25133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Oil, coal, iron</a:t>
            </a:r>
            <a:endParaRPr lang="en-US" dirty="0"/>
          </a:p>
        </p:txBody>
      </p:sp>
      <p:sp>
        <p:nvSpPr>
          <p:cNvPr id="4" name="Slide Number Placeholder 3"/>
          <p:cNvSpPr>
            <a:spLocks noGrp="1"/>
          </p:cNvSpPr>
          <p:nvPr>
            <p:ph type="sldNum" sz="quarter" idx="10"/>
          </p:nvPr>
        </p:nvSpPr>
        <p:spPr/>
        <p:txBody>
          <a:bodyPr/>
          <a:lstStyle/>
          <a:p>
            <a:fld id="{93142DC1-63BC-4283-A0DA-A75C993D49E5}" type="slidenum">
              <a:rPr lang="en-US" smtClean="0"/>
              <a:t>7</a:t>
            </a:fld>
            <a:endParaRPr lang="en-US"/>
          </a:p>
        </p:txBody>
      </p:sp>
    </p:spTree>
    <p:extLst>
      <p:ext uri="{BB962C8B-B14F-4D97-AF65-F5344CB8AC3E}">
        <p14:creationId xmlns:p14="http://schemas.microsoft.com/office/powerpoint/2010/main" val="2711639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67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0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019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0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18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EECEEA-270C-41C4-BF05-D526C54012B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0100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EECEEA-270C-41C4-BF05-D526C54012B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6161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96B2EC-6A10-4F6E-8BDC-BFAE32A735C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8814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19F18C-D189-4DBB-9380-C1C3D91DE27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3343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What are going to be problems faced by those moving into the cities for work? – overcrowding, disease, etc</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2572B6-485F-4731-BA1A-B591425946E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2559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Lots of families crammed into tenements – usually right near factories; pollution terrible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89312B-7C0D-4927-BE89-7DF6F986D31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1700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Why would kids need to work? BC urbanization! Too expensive to live in cities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3F6B48-A999-4F6E-BD85-E24A5BD792A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4313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C63A39-1CE8-4168-BE2A-0952D014C25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0659"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buFontTx/>
              <a:buChar char="•"/>
            </a:pPr>
            <a:r>
              <a:rPr lang="en-US" altLang="en-US" smtClean="0">
                <a:ea typeface="ＭＳ Ｐゴシック" panose="020B0600070205080204" pitchFamily="34" charset="-128"/>
              </a:rPr>
              <a:t>Those late for work were severely punished</a:t>
            </a:r>
          </a:p>
          <a:p>
            <a:pPr eaLnBrk="1" hangingPunct="1">
              <a:lnSpc>
                <a:spcPct val="150000"/>
              </a:lnSpc>
              <a:buFontTx/>
              <a:buChar char="•"/>
            </a:pPr>
            <a:r>
              <a:rPr lang="en-US" altLang="en-US" smtClean="0">
                <a:ea typeface="ＭＳ Ｐゴシック" panose="020B0600070205080204" pitchFamily="34" charset="-128"/>
              </a:rPr>
              <a:t>They were hit with straps to work faster</a:t>
            </a:r>
          </a:p>
          <a:p>
            <a:pPr eaLnBrk="1" hangingPunct="1">
              <a:lnSpc>
                <a:spcPct val="150000"/>
              </a:lnSpc>
              <a:buFontTx/>
              <a:buChar char="•"/>
            </a:pPr>
            <a:r>
              <a:rPr lang="en-US" altLang="en-US" smtClean="0">
                <a:ea typeface="ＭＳ Ｐゴシック" panose="020B0600070205080204" pitchFamily="34" charset="-128"/>
              </a:rPr>
              <a:t>Some children were dipped head first into a water cistern if they became drowsy</a:t>
            </a:r>
          </a:p>
          <a:p>
            <a:pPr eaLnBrk="1" hangingPunct="1">
              <a:lnSpc>
                <a:spcPct val="150000"/>
              </a:lnSpc>
              <a:buFontTx/>
              <a:buChar char="•"/>
            </a:pPr>
            <a:r>
              <a:rPr lang="en-US" altLang="en-US" smtClean="0">
                <a:ea typeface="ＭＳ Ｐゴシック" panose="020B0600070205080204" pitchFamily="34" charset="-128"/>
              </a:rPr>
              <a:t>Talking to other children was forbidden</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683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31D210-7560-44AF-8E53-E91027B21DB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3731"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772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99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89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figured</a:t>
            </a:r>
            <a:r>
              <a:rPr lang="en-US" baseline="0" dirty="0" smtClean="0"/>
              <a:t> out an 8 hour work day and minimum wage, people had disposable income.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6BBF8-2112-4C26-924E-EA0809C9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49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B4AA38C-A46C-467F-A018-A9818DA39F2B}" type="datetimeFigureOut">
              <a:rPr lang="en-US" smtClean="0"/>
              <a:pPr>
                <a:defRPr/>
              </a:pPr>
              <a:t>9/16/2019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DE9F30-3392-4EEB-B48C-BDB3EC7E6FD5}" type="slidenum">
              <a:rPr lang="en-US" altLang="en-US" smtClean="0"/>
              <a:pPr>
                <a:defRPr/>
              </a:pPr>
              <a:t>‹#›</a:t>
            </a:fld>
            <a:endParaRPr lang="en-US" altLang="en-US"/>
          </a:p>
        </p:txBody>
      </p:sp>
    </p:spTree>
    <p:extLst>
      <p:ext uri="{BB962C8B-B14F-4D97-AF65-F5344CB8AC3E}">
        <p14:creationId xmlns:p14="http://schemas.microsoft.com/office/powerpoint/2010/main" val="271277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23C1388-1EE0-4A55-878B-02136957F9A2}" type="datetimeFigureOut">
              <a:rPr lang="en-US" smtClean="0"/>
              <a:pPr>
                <a:defRPr/>
              </a:pPr>
              <a:t>9/16/2019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B55F89-AE72-4870-A676-9086EF85D8DC}" type="slidenum">
              <a:rPr lang="en-US" altLang="en-US" smtClean="0"/>
              <a:pPr>
                <a:defRPr/>
              </a:pPr>
              <a:t>‹#›</a:t>
            </a:fld>
            <a:endParaRPr lang="en-US" altLang="en-US"/>
          </a:p>
        </p:txBody>
      </p:sp>
    </p:spTree>
    <p:extLst>
      <p:ext uri="{BB962C8B-B14F-4D97-AF65-F5344CB8AC3E}">
        <p14:creationId xmlns:p14="http://schemas.microsoft.com/office/powerpoint/2010/main" val="128530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E4CF2C0-C512-439B-B512-1DE5119327B6}" type="datetimeFigureOut">
              <a:rPr lang="en-US" smtClean="0"/>
              <a:pPr>
                <a:defRPr/>
              </a:pPr>
              <a:t>9/16/2019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DA5044-89C6-41FD-84D6-978F9977D842}" type="slidenum">
              <a:rPr lang="en-US" altLang="en-US" smtClean="0"/>
              <a:pPr>
                <a:defRPr/>
              </a:pPr>
              <a:t>‹#›</a:t>
            </a:fld>
            <a:endParaRPr lang="en-US" altLang="en-US"/>
          </a:p>
        </p:txBody>
      </p:sp>
    </p:spTree>
    <p:extLst>
      <p:ext uri="{BB962C8B-B14F-4D97-AF65-F5344CB8AC3E}">
        <p14:creationId xmlns:p14="http://schemas.microsoft.com/office/powerpoint/2010/main" val="26074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867371D-40A3-4799-BE2D-23DAA757B75A}" type="datetimeFigureOut">
              <a:rPr lang="en-US" smtClean="0"/>
              <a:pPr>
                <a:defRPr/>
              </a:pPr>
              <a:t>9/16/2019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11D543-2C15-476C-8C38-048EE2B598FE}" type="slidenum">
              <a:rPr lang="en-US" altLang="en-US" smtClean="0"/>
              <a:pPr>
                <a:defRPr/>
              </a:pPr>
              <a:t>‹#›</a:t>
            </a:fld>
            <a:endParaRPr lang="en-US" altLang="en-US"/>
          </a:p>
        </p:txBody>
      </p:sp>
    </p:spTree>
    <p:extLst>
      <p:ext uri="{BB962C8B-B14F-4D97-AF65-F5344CB8AC3E}">
        <p14:creationId xmlns:p14="http://schemas.microsoft.com/office/powerpoint/2010/main" val="14508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160099A4-224D-45B5-9F32-2B011E7A3F24}" type="datetimeFigureOut">
              <a:rPr lang="en-US" smtClean="0"/>
              <a:pPr>
                <a:defRPr/>
              </a:pPr>
              <a:t>9/16/2019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72654F-0C48-4F85-A612-53E8F03D30A5}" type="slidenum">
              <a:rPr lang="en-US" altLang="en-US" smtClean="0"/>
              <a:pPr>
                <a:defRPr/>
              </a:pPr>
              <a:t>‹#›</a:t>
            </a:fld>
            <a:endParaRPr lang="en-US" altLang="en-US"/>
          </a:p>
        </p:txBody>
      </p:sp>
    </p:spTree>
    <p:extLst>
      <p:ext uri="{BB962C8B-B14F-4D97-AF65-F5344CB8AC3E}">
        <p14:creationId xmlns:p14="http://schemas.microsoft.com/office/powerpoint/2010/main" val="61336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FB8778E-B980-4B47-9155-795FD339E3A2}" type="datetimeFigureOut">
              <a:rPr lang="en-US" smtClean="0"/>
              <a:pPr>
                <a:defRPr/>
              </a:pPr>
              <a:t>9/16/2019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3A5126-BAB6-4A5A-B1E0-DFD1E5B79BBC}" type="slidenum">
              <a:rPr lang="en-US" altLang="en-US" smtClean="0"/>
              <a:pPr>
                <a:defRPr/>
              </a:pPr>
              <a:t>‹#›</a:t>
            </a:fld>
            <a:endParaRPr lang="en-US" altLang="en-US"/>
          </a:p>
        </p:txBody>
      </p:sp>
    </p:spTree>
    <p:extLst>
      <p:ext uri="{BB962C8B-B14F-4D97-AF65-F5344CB8AC3E}">
        <p14:creationId xmlns:p14="http://schemas.microsoft.com/office/powerpoint/2010/main" val="314509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52BF83C-AA3F-47AB-BA7B-F56E30E7FB5B}" type="datetimeFigureOut">
              <a:rPr lang="en-US" smtClean="0"/>
              <a:pPr>
                <a:defRPr/>
              </a:pPr>
              <a:t>9/16/2019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5CF6CF5-6000-429C-B076-9CA70650C70D}" type="slidenum">
              <a:rPr lang="en-US" altLang="en-US" smtClean="0"/>
              <a:pPr>
                <a:defRPr/>
              </a:pPr>
              <a:t>‹#›</a:t>
            </a:fld>
            <a:endParaRPr lang="en-US" altLang="en-US"/>
          </a:p>
        </p:txBody>
      </p:sp>
    </p:spTree>
    <p:extLst>
      <p:ext uri="{BB962C8B-B14F-4D97-AF65-F5344CB8AC3E}">
        <p14:creationId xmlns:p14="http://schemas.microsoft.com/office/powerpoint/2010/main" val="242902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7B27FF5-A3F8-49D5-8E61-31AE055AC7B1}" type="datetimeFigureOut">
              <a:rPr lang="en-US" smtClean="0"/>
              <a:pPr>
                <a:defRPr/>
              </a:pPr>
              <a:t>9/16/2019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979AA20-19C6-4A4D-955F-7BE7D1E1D6DB}" type="slidenum">
              <a:rPr lang="en-US" altLang="en-US" smtClean="0"/>
              <a:pPr>
                <a:defRPr/>
              </a:pPr>
              <a:t>‹#›</a:t>
            </a:fld>
            <a:endParaRPr lang="en-US" altLang="en-US"/>
          </a:p>
        </p:txBody>
      </p:sp>
    </p:spTree>
    <p:extLst>
      <p:ext uri="{BB962C8B-B14F-4D97-AF65-F5344CB8AC3E}">
        <p14:creationId xmlns:p14="http://schemas.microsoft.com/office/powerpoint/2010/main" val="84511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051D01-72D7-4E2C-97C4-9DE975038C76}" type="datetimeFigureOut">
              <a:rPr lang="en-US" smtClean="0"/>
              <a:pPr>
                <a:defRPr/>
              </a:pPr>
              <a:t>9/16/2019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3AD75AF-DD9F-4AF5-843D-7B8EB5C81D45}" type="slidenum">
              <a:rPr lang="en-US" altLang="en-US" smtClean="0"/>
              <a:pPr>
                <a:defRPr/>
              </a:pPr>
              <a:t>‹#›</a:t>
            </a:fld>
            <a:endParaRPr lang="en-US" altLang="en-US"/>
          </a:p>
        </p:txBody>
      </p:sp>
    </p:spTree>
    <p:extLst>
      <p:ext uri="{BB962C8B-B14F-4D97-AF65-F5344CB8AC3E}">
        <p14:creationId xmlns:p14="http://schemas.microsoft.com/office/powerpoint/2010/main" val="121180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A9E139D-04C5-44B2-B816-622E5CBB1A0E}" type="datetimeFigureOut">
              <a:rPr lang="en-US" smtClean="0"/>
              <a:pPr>
                <a:defRPr/>
              </a:pPr>
              <a:t>9/16/2019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2588A27-4735-4441-8802-91FEE41524C8}" type="slidenum">
              <a:rPr lang="en-US" altLang="en-US" smtClean="0"/>
              <a:pPr>
                <a:defRPr/>
              </a:pPr>
              <a:t>‹#›</a:t>
            </a:fld>
            <a:endParaRPr lang="en-US" altLang="en-US"/>
          </a:p>
        </p:txBody>
      </p:sp>
    </p:spTree>
    <p:extLst>
      <p:ext uri="{BB962C8B-B14F-4D97-AF65-F5344CB8AC3E}">
        <p14:creationId xmlns:p14="http://schemas.microsoft.com/office/powerpoint/2010/main" val="411887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59186BD5-A899-48C7-B528-2E36A74B80A8}" type="datetimeFigureOut">
              <a:rPr lang="en-US" smtClean="0"/>
              <a:pPr>
                <a:defRPr/>
              </a:pPr>
              <a:t>9/16/2019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522638-41FA-47DD-AC55-9779F43C736B}" type="slidenum">
              <a:rPr lang="en-US" altLang="en-US" smtClean="0"/>
              <a:pPr>
                <a:defRPr/>
              </a:pPr>
              <a:t>‹#›</a:t>
            </a:fld>
            <a:endParaRPr lang="en-US" altLang="en-US"/>
          </a:p>
        </p:txBody>
      </p:sp>
    </p:spTree>
    <p:extLst>
      <p:ext uri="{BB962C8B-B14F-4D97-AF65-F5344CB8AC3E}">
        <p14:creationId xmlns:p14="http://schemas.microsoft.com/office/powerpoint/2010/main" val="33737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6140A5-4789-4028-8B37-4DA3D828FD7A}" type="datetimeFigureOut">
              <a:rPr lang="en-US" smtClean="0"/>
              <a:pPr>
                <a:defRPr/>
              </a:pPr>
              <a:t>9/16/2019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8494CF-2159-4957-B490-75058A0E5A6B}" type="slidenum">
              <a:rPr lang="en-US" altLang="en-US" smtClean="0"/>
              <a:pPr>
                <a:defRPr/>
              </a:pPr>
              <a:t>‹#›</a:t>
            </a:fld>
            <a:endParaRPr lang="en-US" altLang="en-US"/>
          </a:p>
        </p:txBody>
      </p:sp>
    </p:spTree>
    <p:extLst>
      <p:ext uri="{BB962C8B-B14F-4D97-AF65-F5344CB8AC3E}">
        <p14:creationId xmlns:p14="http://schemas.microsoft.com/office/powerpoint/2010/main" val="26850842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Hand back test – written responses</a:t>
            </a:r>
          </a:p>
          <a:p>
            <a:endParaRPr lang="en-US" dirty="0"/>
          </a:p>
          <a:p>
            <a:r>
              <a:rPr lang="en-US" dirty="0" smtClean="0"/>
              <a:t>Intro to the Industrial East!</a:t>
            </a:r>
            <a:endParaRPr lang="en-US" dirty="0"/>
          </a:p>
        </p:txBody>
      </p:sp>
    </p:spTree>
    <p:extLst>
      <p:ext uri="{BB962C8B-B14F-4D97-AF65-F5344CB8AC3E}">
        <p14:creationId xmlns:p14="http://schemas.microsoft.com/office/powerpoint/2010/main" val="278940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dirty="0" smtClean="0"/>
              <a:t>Cons: </a:t>
            </a:r>
            <a:br>
              <a:rPr lang="en-US" altLang="en-US" dirty="0" smtClean="0"/>
            </a:br>
            <a:r>
              <a:rPr lang="en-US" altLang="en-US" dirty="0" smtClean="0"/>
              <a:t>SHORT-TERM </a:t>
            </a:r>
            <a:r>
              <a:rPr lang="en-US" altLang="en-US" dirty="0" smtClean="0"/>
              <a:t>EFFECTS</a:t>
            </a:r>
          </a:p>
        </p:txBody>
      </p:sp>
      <p:sp>
        <p:nvSpPr>
          <p:cNvPr id="33795" name="Text Placeholder 2"/>
          <p:cNvSpPr>
            <a:spLocks noGrp="1"/>
          </p:cNvSpPr>
          <p:nvPr>
            <p:ph type="body" idx="1"/>
          </p:nvPr>
        </p:nvSpPr>
        <p:spPr/>
        <p:txBody>
          <a:bodyPr rtlCol="0">
            <a:normAutofit/>
          </a:bodyPr>
          <a:lstStyle/>
          <a:p>
            <a:pPr eaLnBrk="1" fontAlgn="auto" hangingPunct="1">
              <a:spcAft>
                <a:spcPts val="0"/>
              </a:spcAft>
              <a:defRPr/>
            </a:pPr>
            <a:r>
              <a:rPr lang="en-US" altLang="en-US" smtClean="0"/>
              <a:t>Things got really bad really quickly</a:t>
            </a:r>
          </a:p>
        </p:txBody>
      </p:sp>
    </p:spTree>
    <p:extLst>
      <p:ext uri="{BB962C8B-B14F-4D97-AF65-F5344CB8AC3E}">
        <p14:creationId xmlns:p14="http://schemas.microsoft.com/office/powerpoint/2010/main" val="1554856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t>Urbanization</a:t>
            </a:r>
          </a:p>
        </p:txBody>
      </p:sp>
      <p:pic>
        <p:nvPicPr>
          <p:cNvPr id="59396" name="Picture 7" descr="https://s3-us-west-2.amazonaws.com/courses-images-archive-read-only/wp-content/uploads/sites/884/2015/08/23202843/CNX_History_19_01_PopGro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82" y="1512607"/>
            <a:ext cx="8673028" cy="476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473723" y="418922"/>
            <a:ext cx="4572000" cy="830997"/>
          </a:xfrm>
          <a:prstGeom prst="rect">
            <a:avLst/>
          </a:prstGeom>
        </p:spPr>
        <p:txBody>
          <a:bodyPr>
            <a:spAutoFit/>
          </a:bodyPr>
          <a:lstStyle/>
          <a:p>
            <a:pPr lvl="1"/>
            <a:r>
              <a:rPr lang="en-US" altLang="en-US" sz="2400" dirty="0" smtClean="0"/>
              <a:t>What problems may arise as a result of this?</a:t>
            </a:r>
            <a:endParaRPr lang="en-US" altLang="en-US" sz="2400" dirty="0"/>
          </a:p>
        </p:txBody>
      </p:sp>
    </p:spTree>
    <p:extLst>
      <p:ext uri="{BB962C8B-B14F-4D97-AF65-F5344CB8AC3E}">
        <p14:creationId xmlns:p14="http://schemas.microsoft.com/office/powerpoint/2010/main" val="4508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Tenement Paintings"/>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4572002" y="3175"/>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8777"/>
            <a:ext cx="45720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76334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1.gstatic.com/images?q=tbn:ANd9GcSNl2WQ9FjTYcFex-ek6BzAzKiIWP2O9IakI6vzRwzk5PHYLf2nWA&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 y="2"/>
            <a:ext cx="47021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1029" descr="Making the Modern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73025"/>
            <a:ext cx="4519612"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7" descr="http://apworldhistorywiki.wikispaces.com/file/view/tailoresses%5B1%5D.jpg/178497107/tailoresses%5B1%5D.jpg"/>
          <p:cNvPicPr>
            <a:picLocks noChangeAspect="1" noChangeArrowheads="1"/>
          </p:cNvPicPr>
          <p:nvPr/>
        </p:nvPicPr>
        <p:blipFill>
          <a:blip r:embed="rId4">
            <a:extLst>
              <a:ext uri="{28A0092B-C50C-407E-A947-70E740481C1C}">
                <a14:useLocalDpi xmlns:a14="http://schemas.microsoft.com/office/drawing/2010/main" val="0"/>
              </a:ext>
            </a:extLst>
          </a:blip>
          <a:srcRect r="8800"/>
          <a:stretch>
            <a:fillRect/>
          </a:stretch>
        </p:blipFill>
        <p:spPr bwMode="auto">
          <a:xfrm>
            <a:off x="2" y="3343277"/>
            <a:ext cx="453707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http://apworldhistorywiki.wikispaces.com/file/view/industrial-revolution.jpg/124671609/industrial-revolu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077" y="3343277"/>
            <a:ext cx="46069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689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Working Conditions and Wages</a:t>
            </a:r>
          </a:p>
        </p:txBody>
      </p:sp>
      <p:sp>
        <p:nvSpPr>
          <p:cNvPr id="64515" name="Content Placeholder 2"/>
          <p:cNvSpPr>
            <a:spLocks noGrp="1"/>
          </p:cNvSpPr>
          <p:nvPr>
            <p:ph idx="1"/>
          </p:nvPr>
        </p:nvSpPr>
        <p:spPr/>
        <p:txBody>
          <a:bodyPr/>
          <a:lstStyle/>
          <a:p>
            <a:pPr eaLnBrk="1" hangingPunct="1"/>
            <a:r>
              <a:rPr lang="en-US" altLang="en-US" sz="3200" dirty="0"/>
              <a:t>Factory </a:t>
            </a:r>
            <a:r>
              <a:rPr lang="en-US" altLang="en-US" sz="3200" dirty="0" smtClean="0"/>
              <a:t>system</a:t>
            </a:r>
            <a:br>
              <a:rPr lang="en-US" altLang="en-US" sz="3200" dirty="0" smtClean="0"/>
            </a:br>
            <a:endParaRPr lang="en-US" altLang="en-US" sz="3200" dirty="0"/>
          </a:p>
          <a:p>
            <a:pPr lvl="1" eaLnBrk="1" hangingPunct="1"/>
            <a:r>
              <a:rPr lang="en-US" altLang="en-US" sz="2800" dirty="0" smtClean="0"/>
              <a:t>Conditions </a:t>
            </a:r>
            <a:r>
              <a:rPr lang="en-US" altLang="en-US" sz="2800" dirty="0"/>
              <a:t>were dirty, dangerous, and unhealthy</a:t>
            </a:r>
          </a:p>
          <a:p>
            <a:pPr lvl="2" eaLnBrk="1" hangingPunct="1"/>
            <a:r>
              <a:rPr lang="en-US" altLang="en-US" sz="1800" dirty="0"/>
              <a:t>….coal mines, anyone</a:t>
            </a:r>
            <a:r>
              <a:rPr lang="en-US" altLang="en-US" sz="1800" dirty="0" smtClean="0"/>
              <a:t>?</a:t>
            </a:r>
            <a:br>
              <a:rPr lang="en-US" altLang="en-US" sz="1800" dirty="0" smtClean="0"/>
            </a:br>
            <a:endParaRPr lang="en-US" altLang="en-US" sz="1800" dirty="0"/>
          </a:p>
          <a:p>
            <a:pPr lvl="1" eaLnBrk="1" hangingPunct="1"/>
            <a:r>
              <a:rPr lang="en-US" altLang="en-US" sz="2800" dirty="0"/>
              <a:t>Long hours (10-16 </a:t>
            </a:r>
            <a:r>
              <a:rPr lang="en-US" altLang="en-US" sz="2800" dirty="0" err="1"/>
              <a:t>hrs</a:t>
            </a:r>
            <a:r>
              <a:rPr lang="en-US" altLang="en-US" sz="2800" dirty="0" smtClean="0"/>
              <a:t>)</a:t>
            </a:r>
            <a:br>
              <a:rPr lang="en-US" altLang="en-US" sz="2800" dirty="0" smtClean="0"/>
            </a:br>
            <a:endParaRPr lang="en-US" altLang="en-US" sz="2800" dirty="0"/>
          </a:p>
          <a:p>
            <a:pPr lvl="1" eaLnBrk="1" hangingPunct="1"/>
            <a:r>
              <a:rPr lang="en-US" altLang="en-US" sz="2800" dirty="0"/>
              <a:t>Not paid well (women and children less than men for same work</a:t>
            </a:r>
            <a:r>
              <a:rPr lang="en-US" altLang="en-US" sz="2800" dirty="0" smtClean="0"/>
              <a:t>)</a:t>
            </a:r>
            <a:endParaRPr lang="en-US" altLang="en-US" sz="2800" dirty="0"/>
          </a:p>
        </p:txBody>
      </p:sp>
    </p:spTree>
    <p:extLst>
      <p:ext uri="{BB962C8B-B14F-4D97-AF65-F5344CB8AC3E}">
        <p14:creationId xmlns:p14="http://schemas.microsoft.com/office/powerpoint/2010/main" val="4198631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226997" y="1466702"/>
            <a:ext cx="8643537" cy="4351338"/>
          </a:xfrm>
        </p:spPr>
        <p:txBody>
          <a:bodyPr/>
          <a:lstStyle/>
          <a:p>
            <a:pPr marL="0" indent="0">
              <a:buNone/>
            </a:pPr>
            <a:r>
              <a:rPr lang="en-US" altLang="en-US" sz="3300" i="1" dirty="0" smtClean="0">
                <a:solidFill>
                  <a:schemeClr val="accent1"/>
                </a:solidFill>
              </a:rPr>
              <a:t>Why would women and children need to work?</a:t>
            </a:r>
            <a:endParaRPr lang="en-US" altLang="en-US" sz="3300" i="1" dirty="0">
              <a:solidFill>
                <a:schemeClr val="accent1"/>
              </a:solidFill>
            </a:endParaRPr>
          </a:p>
        </p:txBody>
      </p:sp>
      <p:pic>
        <p:nvPicPr>
          <p:cNvPr id="37890" name="Picture 2" descr="http://webs.bcp.org/sites/vcleary/modernworldhistorytextbook/industrialrevolution/Images/youngw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498" y="2158911"/>
            <a:ext cx="6330683" cy="434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1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t>Women in the Workforce</a:t>
            </a:r>
          </a:p>
        </p:txBody>
      </p:sp>
      <p:sp>
        <p:nvSpPr>
          <p:cNvPr id="65539" name="Content Placeholder 2"/>
          <p:cNvSpPr>
            <a:spLocks noGrp="1"/>
          </p:cNvSpPr>
          <p:nvPr>
            <p:ph idx="1"/>
          </p:nvPr>
        </p:nvSpPr>
        <p:spPr/>
        <p:txBody>
          <a:bodyPr/>
          <a:lstStyle/>
          <a:p>
            <a:pPr eaLnBrk="1" hangingPunct="1"/>
            <a:r>
              <a:rPr lang="en-US" altLang="en-US" sz="2800"/>
              <a:t>Factory jobs to support their family</a:t>
            </a:r>
          </a:p>
          <a:p>
            <a:pPr eaLnBrk="1" hangingPunct="1"/>
            <a:r>
              <a:rPr lang="en-US" altLang="en-US" sz="2800"/>
              <a:t>Paid half or a third of an adult male’s salary</a:t>
            </a:r>
          </a:p>
          <a:p>
            <a:pPr eaLnBrk="1" hangingPunct="1"/>
            <a:endParaRPr lang="en-US" altLang="en-US" smtClean="0"/>
          </a:p>
        </p:txBody>
      </p:sp>
      <p:pic>
        <p:nvPicPr>
          <p:cNvPr id="65540" name="Picture 2" descr="http://img.ehowcdn.com/615x200/ehow/images/a08/6p/av/typical-workday-factories-industrial-revolution-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2" y="3627440"/>
            <a:ext cx="471487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descr="http://www.marthabianco.com/Courses/ba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627440"/>
            <a:ext cx="38655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664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41300" y="100015"/>
            <a:ext cx="8154988" cy="700087"/>
          </a:xfrm>
        </p:spPr>
        <p:txBody>
          <a:bodyPr/>
          <a:lstStyle/>
          <a:p>
            <a:pPr eaLnBrk="1" hangingPunct="1"/>
            <a:r>
              <a:rPr lang="en-US" altLang="en-US" smtClean="0"/>
              <a:t>Child Labor</a:t>
            </a:r>
          </a:p>
        </p:txBody>
      </p:sp>
      <p:sp>
        <p:nvSpPr>
          <p:cNvPr id="67587" name="Content Placeholder 2"/>
          <p:cNvSpPr>
            <a:spLocks noGrp="1"/>
          </p:cNvSpPr>
          <p:nvPr>
            <p:ph idx="1"/>
          </p:nvPr>
        </p:nvSpPr>
        <p:spPr/>
        <p:txBody>
          <a:bodyPr/>
          <a:lstStyle/>
          <a:p>
            <a:pPr eaLnBrk="1" hangingPunct="1"/>
            <a:endParaRPr lang="en-US" altLang="en-US" smtClean="0"/>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0102"/>
            <a:ext cx="85788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2" y="3700463"/>
            <a:ext cx="8577263"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02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Rot="1" noChangeArrowheads="1"/>
          </p:cNvSpPr>
          <p:nvPr>
            <p:ph type="title"/>
          </p:nvPr>
        </p:nvSpPr>
        <p:spPr/>
        <p:txBody>
          <a:bodyPr/>
          <a:lstStyle/>
          <a:p>
            <a:pPr eaLnBrk="1" hangingPunct="1"/>
            <a:r>
              <a:rPr lang="en-US" altLang="en-US" smtClean="0"/>
              <a:t>Child Labor</a:t>
            </a:r>
          </a:p>
        </p:txBody>
      </p:sp>
      <p:sp>
        <p:nvSpPr>
          <p:cNvPr id="9221" name="Rectangle 5"/>
          <p:cNvSpPr>
            <a:spLocks noGrp="1" noChangeArrowheads="1"/>
          </p:cNvSpPr>
          <p:nvPr>
            <p:ph idx="1"/>
          </p:nvPr>
        </p:nvSpPr>
        <p:spPr>
          <a:xfrm>
            <a:off x="241302" y="1316038"/>
            <a:ext cx="5610225" cy="4932362"/>
          </a:xfrm>
        </p:spPr>
        <p:txBody>
          <a:bodyPr rtlCol="0">
            <a:normAutofit fontScale="92500"/>
          </a:bodyPr>
          <a:lstStyle/>
          <a:p>
            <a:pPr eaLnBrk="1" fontAlgn="auto" hangingPunct="1">
              <a:lnSpc>
                <a:spcPct val="150000"/>
              </a:lnSpc>
              <a:spcAft>
                <a:spcPts val="0"/>
              </a:spcAft>
              <a:buFont typeface="Arial" charset="0"/>
              <a:buChar char="•"/>
              <a:defRPr/>
            </a:pPr>
            <a:r>
              <a:rPr lang="en-US" sz="2600" dirty="0"/>
              <a:t>Earned 10% of an adult male’s wage</a:t>
            </a:r>
          </a:p>
          <a:p>
            <a:pPr eaLnBrk="1" fontAlgn="auto" hangingPunct="1">
              <a:lnSpc>
                <a:spcPct val="150000"/>
              </a:lnSpc>
              <a:spcAft>
                <a:spcPts val="0"/>
              </a:spcAft>
              <a:buFont typeface="Arial" charset="0"/>
              <a:buChar char="•"/>
              <a:defRPr/>
            </a:pPr>
            <a:r>
              <a:rPr lang="en-US" sz="2600" dirty="0"/>
              <a:t>Accidents were commonplace</a:t>
            </a:r>
          </a:p>
          <a:p>
            <a:pPr lvl="1" eaLnBrk="1" fontAlgn="auto" hangingPunct="1">
              <a:lnSpc>
                <a:spcPct val="150000"/>
              </a:lnSpc>
              <a:spcAft>
                <a:spcPts val="0"/>
              </a:spcAft>
              <a:buFont typeface="Arial" charset="0"/>
              <a:buChar char="•"/>
              <a:defRPr/>
            </a:pPr>
            <a:r>
              <a:rPr lang="en-US" sz="2300" dirty="0"/>
              <a:t>A visitor to England commented that he had seen so many people in the streets without arms and legs that it was like "living in the midst of the army just returned from a campaign." </a:t>
            </a:r>
          </a:p>
          <a:p>
            <a:pPr marL="457189" lvl="1" indent="0" eaLnBrk="1" fontAlgn="auto" hangingPunct="1">
              <a:lnSpc>
                <a:spcPct val="80000"/>
              </a:lnSpc>
              <a:spcAft>
                <a:spcPts val="0"/>
              </a:spcAft>
              <a:buNone/>
              <a:defRPr/>
            </a:pPr>
            <a:endParaRPr lang="en-US" dirty="0"/>
          </a:p>
        </p:txBody>
      </p:sp>
      <p:pic>
        <p:nvPicPr>
          <p:cNvPr id="69636" name="Picture 8" descr="IRpunish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7" y="1316038"/>
            <a:ext cx="32924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24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Image:Child labo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3434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7" descr="emp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11" descr="bowery"/>
          <p:cNvPicPr>
            <a:picLocks noChangeAspect="1" noChangeArrowheads="1"/>
          </p:cNvPicPr>
          <p:nvPr/>
        </p:nvPicPr>
        <p:blipFill>
          <a:blip r:embed="rId4">
            <a:extLst>
              <a:ext uri="{28A0092B-C50C-407E-A947-70E740481C1C}">
                <a14:useLocalDpi xmlns:a14="http://schemas.microsoft.com/office/drawing/2010/main" val="0"/>
              </a:ext>
            </a:extLst>
          </a:blip>
          <a:srcRect t="17557" r="18367" b="15440"/>
          <a:stretch>
            <a:fillRect/>
          </a:stretch>
        </p:blipFill>
        <p:spPr bwMode="auto">
          <a:xfrm>
            <a:off x="76200" y="3505202"/>
            <a:ext cx="30480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9" descr="michael"/>
          <p:cNvPicPr>
            <a:picLocks noChangeAspect="1" noChangeArrowheads="1"/>
          </p:cNvPicPr>
          <p:nvPr/>
        </p:nvPicPr>
        <p:blipFill>
          <a:blip r:embed="rId5">
            <a:extLst>
              <a:ext uri="{28A0092B-C50C-407E-A947-70E740481C1C}">
                <a14:useLocalDpi xmlns:a14="http://schemas.microsoft.com/office/drawing/2010/main" val="0"/>
              </a:ext>
            </a:extLst>
          </a:blip>
          <a:srcRect l="13370" t="4234" r="21696"/>
          <a:stretch>
            <a:fillRect/>
          </a:stretch>
        </p:blipFill>
        <p:spPr bwMode="auto">
          <a:xfrm>
            <a:off x="3241677" y="3505202"/>
            <a:ext cx="27781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8" descr="http://www.archives.gov/press/press-kits/picturing-the-century-photos/sweeper-and-doffer-in-cotton-mill.jpg"/>
          <p:cNvPicPr>
            <a:picLocks noChangeAspect="1" noChangeArrowheads="1"/>
          </p:cNvPicPr>
          <p:nvPr/>
        </p:nvPicPr>
        <p:blipFill>
          <a:blip r:embed="rId6">
            <a:extLst>
              <a:ext uri="{28A0092B-C50C-407E-A947-70E740481C1C}">
                <a14:useLocalDpi xmlns:a14="http://schemas.microsoft.com/office/drawing/2010/main" val="0"/>
              </a:ext>
            </a:extLst>
          </a:blip>
          <a:srcRect l="18645" r="18645"/>
          <a:stretch>
            <a:fillRect/>
          </a:stretch>
        </p:blipFill>
        <p:spPr bwMode="auto">
          <a:xfrm>
            <a:off x="6172200" y="3521077"/>
            <a:ext cx="2819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22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8636646"/>
              </p:ext>
            </p:extLst>
          </p:nvPr>
        </p:nvGraphicFramePr>
        <p:xfrm>
          <a:off x="153824" y="623845"/>
          <a:ext cx="8990176" cy="5826845"/>
        </p:xfrm>
        <a:graphic>
          <a:graphicData uri="http://schemas.openxmlformats.org/drawingml/2006/table">
            <a:tbl>
              <a:tblPr firstRow="1" firstCol="1" bandRow="1">
                <a:tableStyleId>{5C22544A-7EE6-4342-B048-85BDC9FD1C3A}</a:tableStyleId>
              </a:tblPr>
              <a:tblGrid>
                <a:gridCol w="1316053">
                  <a:extLst>
                    <a:ext uri="{9D8B030D-6E8A-4147-A177-3AD203B41FA5}">
                      <a16:colId xmlns:a16="http://schemas.microsoft.com/office/drawing/2014/main" val="2165563183"/>
                    </a:ext>
                  </a:extLst>
                </a:gridCol>
                <a:gridCol w="2341788">
                  <a:extLst>
                    <a:ext uri="{9D8B030D-6E8A-4147-A177-3AD203B41FA5}">
                      <a16:colId xmlns:a16="http://schemas.microsoft.com/office/drawing/2014/main" val="1578478117"/>
                    </a:ext>
                  </a:extLst>
                </a:gridCol>
                <a:gridCol w="1802209">
                  <a:extLst>
                    <a:ext uri="{9D8B030D-6E8A-4147-A177-3AD203B41FA5}">
                      <a16:colId xmlns:a16="http://schemas.microsoft.com/office/drawing/2014/main" val="2928991603"/>
                    </a:ext>
                  </a:extLst>
                </a:gridCol>
                <a:gridCol w="1783010">
                  <a:extLst>
                    <a:ext uri="{9D8B030D-6E8A-4147-A177-3AD203B41FA5}">
                      <a16:colId xmlns:a16="http://schemas.microsoft.com/office/drawing/2014/main" val="283487670"/>
                    </a:ext>
                  </a:extLst>
                </a:gridCol>
                <a:gridCol w="1747116">
                  <a:extLst>
                    <a:ext uri="{9D8B030D-6E8A-4147-A177-3AD203B41FA5}">
                      <a16:colId xmlns:a16="http://schemas.microsoft.com/office/drawing/2014/main" val="4056230411"/>
                    </a:ext>
                  </a:extLst>
                </a:gridCol>
              </a:tblGrid>
              <a:tr h="406733">
                <a:tc>
                  <a:txBody>
                    <a:bodyPr/>
                    <a:lstStyle/>
                    <a:p>
                      <a:pPr marL="0" marR="0" algn="l">
                        <a:spcBef>
                          <a:spcPts val="0"/>
                        </a:spcBef>
                        <a:spcAft>
                          <a:spcPts val="6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3 pts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2 pts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1 pt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0 pts</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80318511"/>
                  </a:ext>
                </a:extLst>
              </a:tr>
              <a:tr h="1220201">
                <a:tc>
                  <a:txBody>
                    <a:bodyPr/>
                    <a:lstStyle/>
                    <a:p>
                      <a:pPr marL="0" marR="0" algn="l">
                        <a:spcBef>
                          <a:spcPts val="0"/>
                        </a:spcBef>
                        <a:spcAft>
                          <a:spcPts val="600"/>
                        </a:spcAft>
                      </a:pPr>
                      <a:r>
                        <a:rPr lang="en-US" sz="2000">
                          <a:effectLst/>
                        </a:rPr>
                        <a:t>Claim</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Correct, specific, direct answer</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Correct answer</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Does not answer the question / answer is incorrect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1231126"/>
                  </a:ext>
                </a:extLst>
              </a:tr>
              <a:tr h="1762512">
                <a:tc>
                  <a:txBody>
                    <a:bodyPr/>
                    <a:lstStyle/>
                    <a:p>
                      <a:pPr marL="0" marR="0" algn="l">
                        <a:spcBef>
                          <a:spcPts val="0"/>
                        </a:spcBef>
                        <a:spcAft>
                          <a:spcPts val="600"/>
                        </a:spcAft>
                      </a:pPr>
                      <a:r>
                        <a:rPr lang="en-US" sz="2000">
                          <a:effectLst/>
                        </a:rPr>
                        <a:t>Evidence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Correct, specific evidence to support answer</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Correct, general evidence to support answer</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Incorrect or vague evidence to support answer</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No evidence provided</a:t>
                      </a:r>
                      <a:br>
                        <a:rPr lang="en-US" sz="2000">
                          <a:effectLst/>
                        </a:rPr>
                      </a:br>
                      <a:r>
                        <a:rPr lang="en-US" sz="2000">
                          <a:effectLst/>
                        </a:rPr>
                        <a:t/>
                      </a:r>
                      <a:br>
                        <a:rPr lang="en-US" sz="2000">
                          <a:effectLst/>
                        </a:rPr>
                      </a:b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1745732"/>
                  </a:ext>
                </a:extLst>
              </a:tr>
              <a:tr h="1626934">
                <a:tc>
                  <a:txBody>
                    <a:bodyPr/>
                    <a:lstStyle/>
                    <a:p>
                      <a:pPr marL="0" marR="0" algn="l">
                        <a:spcBef>
                          <a:spcPts val="0"/>
                        </a:spcBef>
                        <a:spcAft>
                          <a:spcPts val="600"/>
                        </a:spcAft>
                      </a:pPr>
                      <a:r>
                        <a:rPr lang="en-US" sz="2000">
                          <a:effectLst/>
                        </a:rPr>
                        <a:t>Explanation of the how/why the evidence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dirty="0">
                          <a:effectLst/>
                        </a:rPr>
                        <a:t>Evidence is fully explained in relation to answer (explains about the how/why)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Explanation is attempted, but is not fully articulated or coherent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a:effectLst/>
                        </a:rPr>
                        <a:t>Incorrect explanation of evidence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600"/>
                        </a:spcAft>
                      </a:pPr>
                      <a:r>
                        <a:rPr lang="en-US" sz="2000" dirty="0">
                          <a:effectLst/>
                        </a:rPr>
                        <a:t>No explanation of evidence</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2721124"/>
                  </a:ext>
                </a:extLst>
              </a:tr>
            </a:tbl>
          </a:graphicData>
        </a:graphic>
      </p:graphicFrame>
    </p:spTree>
    <p:extLst>
      <p:ext uri="{BB962C8B-B14F-4D97-AF65-F5344CB8AC3E}">
        <p14:creationId xmlns:p14="http://schemas.microsoft.com/office/powerpoint/2010/main" val="2168668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Rot="1" noChangeArrowheads="1"/>
          </p:cNvSpPr>
          <p:nvPr>
            <p:ph type="title"/>
          </p:nvPr>
        </p:nvSpPr>
        <p:spPr>
          <a:xfrm>
            <a:off x="228600" y="304802"/>
            <a:ext cx="8567738" cy="1069975"/>
          </a:xfrm>
        </p:spPr>
        <p:txBody>
          <a:bodyPr/>
          <a:lstStyle/>
          <a:p>
            <a:pPr eaLnBrk="1" hangingPunct="1"/>
            <a:r>
              <a:rPr lang="en-US" altLang="en-US" dirty="0" smtClean="0"/>
              <a:t>Worker’s Ages in Cotton Mills</a:t>
            </a:r>
          </a:p>
        </p:txBody>
      </p:sp>
      <p:sp>
        <p:nvSpPr>
          <p:cNvPr id="11271" name="Rectangle 7"/>
          <p:cNvSpPr>
            <a:spLocks noGrp="1" noChangeArrowheads="1"/>
          </p:cNvSpPr>
          <p:nvPr>
            <p:ph idx="1"/>
          </p:nvPr>
        </p:nvSpPr>
        <p:spPr/>
        <p:txBody>
          <a:bodyPr rtlCol="0">
            <a:normAutofit fontScale="77500" lnSpcReduction="20000"/>
          </a:bodyPr>
          <a:lstStyle/>
          <a:p>
            <a:pPr eaLnBrk="1" fontAlgn="auto" hangingPunct="1">
              <a:lnSpc>
                <a:spcPct val="80000"/>
              </a:lnSpc>
              <a:spcAft>
                <a:spcPts val="0"/>
              </a:spcAft>
              <a:buNone/>
              <a:defRPr/>
            </a:pPr>
            <a:r>
              <a:rPr lang="en-US" dirty="0"/>
              <a:t>    Age	       </a:t>
            </a:r>
            <a:r>
              <a:rPr lang="en-US" dirty="0" smtClean="0"/>
              <a:t> 		Male</a:t>
            </a:r>
            <a:r>
              <a:rPr lang="en-US" dirty="0"/>
              <a:t>	</a:t>
            </a:r>
            <a:r>
              <a:rPr lang="en-US" dirty="0" smtClean="0"/>
              <a:t>	Female</a:t>
            </a:r>
          </a:p>
          <a:p>
            <a:pPr eaLnBrk="1" fontAlgn="auto" hangingPunct="1">
              <a:lnSpc>
                <a:spcPct val="80000"/>
              </a:lnSpc>
              <a:spcAft>
                <a:spcPts val="0"/>
              </a:spcAft>
              <a:buNone/>
              <a:defRPr/>
            </a:pPr>
            <a:endParaRPr lang="en-US" dirty="0"/>
          </a:p>
          <a:p>
            <a:pPr eaLnBrk="1" fontAlgn="auto" hangingPunct="1">
              <a:lnSpc>
                <a:spcPct val="80000"/>
              </a:lnSpc>
              <a:spcAft>
                <a:spcPts val="0"/>
              </a:spcAft>
              <a:buNone/>
              <a:defRPr/>
            </a:pPr>
            <a:r>
              <a:rPr lang="en-US" dirty="0" smtClean="0"/>
              <a:t>Under </a:t>
            </a:r>
            <a:r>
              <a:rPr lang="en-US" dirty="0"/>
              <a:t>11		</a:t>
            </a:r>
            <a:r>
              <a:rPr lang="en-US" dirty="0" smtClean="0"/>
              <a:t>246</a:t>
            </a:r>
            <a:r>
              <a:rPr lang="en-US" dirty="0"/>
              <a:t>		</a:t>
            </a:r>
            <a:r>
              <a:rPr lang="en-US" dirty="0" smtClean="0"/>
              <a:t>155</a:t>
            </a:r>
            <a:endParaRPr lang="en-US" dirty="0"/>
          </a:p>
          <a:p>
            <a:pPr eaLnBrk="1" fontAlgn="auto" hangingPunct="1">
              <a:lnSpc>
                <a:spcPct val="80000"/>
              </a:lnSpc>
              <a:spcAft>
                <a:spcPts val="0"/>
              </a:spcAft>
              <a:buNone/>
              <a:defRPr/>
            </a:pPr>
            <a:r>
              <a:rPr lang="en-US" dirty="0"/>
              <a:t>11-16			</a:t>
            </a:r>
            <a:r>
              <a:rPr lang="en-US" dirty="0" smtClean="0"/>
              <a:t>1169</a:t>
            </a:r>
            <a:r>
              <a:rPr lang="en-US" dirty="0"/>
              <a:t>		</a:t>
            </a:r>
            <a:r>
              <a:rPr lang="en-US" dirty="0" smtClean="0"/>
              <a:t>1123</a:t>
            </a:r>
            <a:endParaRPr lang="en-US" dirty="0"/>
          </a:p>
          <a:p>
            <a:pPr eaLnBrk="1" fontAlgn="auto" hangingPunct="1">
              <a:lnSpc>
                <a:spcPct val="80000"/>
              </a:lnSpc>
              <a:spcAft>
                <a:spcPts val="0"/>
              </a:spcAft>
              <a:buNone/>
              <a:defRPr/>
            </a:pPr>
            <a:r>
              <a:rPr lang="en-US" dirty="0"/>
              <a:t>17-21			</a:t>
            </a:r>
            <a:r>
              <a:rPr lang="en-US" dirty="0" smtClean="0"/>
              <a:t>736</a:t>
            </a:r>
            <a:r>
              <a:rPr lang="en-US" dirty="0"/>
              <a:t>		</a:t>
            </a:r>
            <a:r>
              <a:rPr lang="en-US" dirty="0" smtClean="0"/>
              <a:t>1240</a:t>
            </a:r>
            <a:endParaRPr lang="en-US" dirty="0"/>
          </a:p>
          <a:p>
            <a:pPr eaLnBrk="1" fontAlgn="auto" hangingPunct="1">
              <a:lnSpc>
                <a:spcPct val="80000"/>
              </a:lnSpc>
              <a:spcAft>
                <a:spcPts val="0"/>
              </a:spcAft>
              <a:buNone/>
              <a:defRPr/>
            </a:pPr>
            <a:r>
              <a:rPr lang="en-US" dirty="0"/>
              <a:t>22-26			</a:t>
            </a:r>
            <a:r>
              <a:rPr lang="en-US" dirty="0" smtClean="0"/>
              <a:t>612</a:t>
            </a:r>
            <a:r>
              <a:rPr lang="en-US" dirty="0"/>
              <a:t>		</a:t>
            </a:r>
            <a:r>
              <a:rPr lang="en-US" dirty="0" smtClean="0"/>
              <a:t>780</a:t>
            </a:r>
            <a:endParaRPr lang="en-US" dirty="0"/>
          </a:p>
          <a:p>
            <a:pPr eaLnBrk="1" fontAlgn="auto" hangingPunct="1">
              <a:lnSpc>
                <a:spcPct val="80000"/>
              </a:lnSpc>
              <a:spcAft>
                <a:spcPts val="0"/>
              </a:spcAft>
              <a:buNone/>
              <a:defRPr/>
            </a:pPr>
            <a:r>
              <a:rPr lang="en-US" dirty="0"/>
              <a:t>27-31			</a:t>
            </a:r>
            <a:r>
              <a:rPr lang="en-US" dirty="0" smtClean="0"/>
              <a:t>355</a:t>
            </a:r>
            <a:r>
              <a:rPr lang="en-US" dirty="0"/>
              <a:t>		</a:t>
            </a:r>
            <a:r>
              <a:rPr lang="en-US" dirty="0" smtClean="0"/>
              <a:t>295</a:t>
            </a:r>
            <a:endParaRPr lang="en-US" dirty="0"/>
          </a:p>
          <a:p>
            <a:pPr eaLnBrk="1" fontAlgn="auto" hangingPunct="1">
              <a:lnSpc>
                <a:spcPct val="80000"/>
              </a:lnSpc>
              <a:spcAft>
                <a:spcPts val="0"/>
              </a:spcAft>
              <a:buNone/>
              <a:defRPr/>
            </a:pPr>
            <a:r>
              <a:rPr lang="en-US" dirty="0"/>
              <a:t>32-36			</a:t>
            </a:r>
            <a:r>
              <a:rPr lang="en-US" dirty="0" smtClean="0"/>
              <a:t>215</a:t>
            </a:r>
            <a:r>
              <a:rPr lang="en-US" dirty="0"/>
              <a:t>		</a:t>
            </a:r>
            <a:r>
              <a:rPr lang="en-US" dirty="0" smtClean="0"/>
              <a:t>100</a:t>
            </a:r>
            <a:endParaRPr lang="en-US" dirty="0"/>
          </a:p>
          <a:p>
            <a:pPr eaLnBrk="1" fontAlgn="auto" hangingPunct="1">
              <a:lnSpc>
                <a:spcPct val="80000"/>
              </a:lnSpc>
              <a:spcAft>
                <a:spcPts val="0"/>
              </a:spcAft>
              <a:buNone/>
              <a:defRPr/>
            </a:pPr>
            <a:r>
              <a:rPr lang="en-US" dirty="0" smtClean="0"/>
              <a:t>37-41</a:t>
            </a:r>
            <a:r>
              <a:rPr lang="en-US" dirty="0"/>
              <a:t>			</a:t>
            </a:r>
            <a:r>
              <a:rPr lang="en-US" dirty="0" smtClean="0"/>
              <a:t>168</a:t>
            </a:r>
            <a:r>
              <a:rPr lang="en-US" dirty="0"/>
              <a:t>		</a:t>
            </a:r>
            <a:r>
              <a:rPr lang="en-US" dirty="0" smtClean="0"/>
              <a:t>81</a:t>
            </a:r>
            <a:endParaRPr lang="en-US" dirty="0"/>
          </a:p>
          <a:p>
            <a:pPr eaLnBrk="1" fontAlgn="auto" hangingPunct="1">
              <a:lnSpc>
                <a:spcPct val="80000"/>
              </a:lnSpc>
              <a:spcAft>
                <a:spcPts val="0"/>
              </a:spcAft>
              <a:buNone/>
              <a:defRPr/>
            </a:pPr>
            <a:r>
              <a:rPr lang="en-US" dirty="0" smtClean="0"/>
              <a:t>42-46</a:t>
            </a:r>
            <a:r>
              <a:rPr lang="en-US" dirty="0"/>
              <a:t>			</a:t>
            </a:r>
            <a:r>
              <a:rPr lang="en-US" dirty="0" smtClean="0"/>
              <a:t>98</a:t>
            </a:r>
            <a:r>
              <a:rPr lang="en-US" dirty="0"/>
              <a:t>		</a:t>
            </a:r>
            <a:r>
              <a:rPr lang="en-US" dirty="0" smtClean="0"/>
              <a:t>38</a:t>
            </a:r>
            <a:endParaRPr lang="en-US" dirty="0"/>
          </a:p>
          <a:p>
            <a:pPr eaLnBrk="1" fontAlgn="auto" hangingPunct="1">
              <a:lnSpc>
                <a:spcPct val="80000"/>
              </a:lnSpc>
              <a:spcAft>
                <a:spcPts val="0"/>
              </a:spcAft>
              <a:buNone/>
              <a:defRPr/>
            </a:pPr>
            <a:r>
              <a:rPr lang="en-US" dirty="0" smtClean="0"/>
              <a:t>47-51</a:t>
            </a:r>
            <a:r>
              <a:rPr lang="en-US" dirty="0"/>
              <a:t>			</a:t>
            </a:r>
            <a:r>
              <a:rPr lang="en-US" dirty="0" smtClean="0"/>
              <a:t>88</a:t>
            </a:r>
            <a:r>
              <a:rPr lang="en-US" dirty="0"/>
              <a:t>		</a:t>
            </a:r>
            <a:r>
              <a:rPr lang="en-US" dirty="0" smtClean="0"/>
              <a:t>23</a:t>
            </a:r>
            <a:endParaRPr lang="en-US" dirty="0"/>
          </a:p>
          <a:p>
            <a:pPr eaLnBrk="1" fontAlgn="auto" hangingPunct="1">
              <a:lnSpc>
                <a:spcPct val="80000"/>
              </a:lnSpc>
              <a:spcAft>
                <a:spcPts val="0"/>
              </a:spcAft>
              <a:buNone/>
              <a:defRPr/>
            </a:pPr>
            <a:r>
              <a:rPr lang="en-US" dirty="0"/>
              <a:t>52-56			</a:t>
            </a:r>
            <a:r>
              <a:rPr lang="en-US" dirty="0" smtClean="0"/>
              <a:t>41</a:t>
            </a:r>
            <a:r>
              <a:rPr lang="en-US" dirty="0"/>
              <a:t>		</a:t>
            </a:r>
            <a:r>
              <a:rPr lang="en-US" dirty="0" smtClean="0"/>
              <a:t>4</a:t>
            </a:r>
            <a:endParaRPr lang="en-US" dirty="0"/>
          </a:p>
          <a:p>
            <a:pPr eaLnBrk="1" fontAlgn="auto" hangingPunct="1">
              <a:lnSpc>
                <a:spcPct val="80000"/>
              </a:lnSpc>
              <a:spcAft>
                <a:spcPts val="0"/>
              </a:spcAft>
              <a:buNone/>
              <a:defRPr/>
            </a:pPr>
            <a:r>
              <a:rPr lang="en-US" dirty="0"/>
              <a:t>57-61			</a:t>
            </a:r>
            <a:r>
              <a:rPr lang="en-US" dirty="0" smtClean="0"/>
              <a:t>28</a:t>
            </a:r>
            <a:r>
              <a:rPr lang="en-US" dirty="0"/>
              <a:t>		</a:t>
            </a:r>
            <a:r>
              <a:rPr lang="en-US" dirty="0" smtClean="0"/>
              <a:t>3</a:t>
            </a:r>
            <a:endParaRPr lang="en-US" dirty="0"/>
          </a:p>
        </p:txBody>
      </p:sp>
      <p:sp>
        <p:nvSpPr>
          <p:cNvPr id="2" name="Rectangle 1"/>
          <p:cNvSpPr/>
          <p:nvPr/>
        </p:nvSpPr>
        <p:spPr>
          <a:xfrm>
            <a:off x="4391422" y="6258479"/>
            <a:ext cx="4497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Verdana"/>
                <a:ea typeface="+mn-ea"/>
                <a:cs typeface="+mn-cs"/>
              </a:rPr>
              <a:t>http://www.dailymotion.com/video/x2m0xbq</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3529578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DISCUSSION</a:t>
            </a:r>
            <a:endParaRPr lang="en-US" dirty="0"/>
          </a:p>
        </p:txBody>
      </p:sp>
      <p:sp>
        <p:nvSpPr>
          <p:cNvPr id="3" name="Content Placeholder 2"/>
          <p:cNvSpPr>
            <a:spLocks noGrp="1"/>
          </p:cNvSpPr>
          <p:nvPr>
            <p:ph idx="1"/>
          </p:nvPr>
        </p:nvSpPr>
        <p:spPr/>
        <p:txBody>
          <a:bodyPr>
            <a:normAutofit/>
          </a:bodyPr>
          <a:lstStyle/>
          <a:p>
            <a:pPr marL="0" indent="0">
              <a:buNone/>
            </a:pPr>
            <a:r>
              <a:rPr lang="en-US" sz="3600" i="1" dirty="0">
                <a:solidFill>
                  <a:schemeClr val="accent1"/>
                </a:solidFill>
              </a:rPr>
              <a:t>Life is </a:t>
            </a:r>
            <a:r>
              <a:rPr lang="en-US" sz="3600" i="1" dirty="0" smtClean="0">
                <a:solidFill>
                  <a:schemeClr val="accent1"/>
                </a:solidFill>
              </a:rPr>
              <a:t>hard and tiring </a:t>
            </a:r>
            <a:r>
              <a:rPr lang="en-US" sz="3600" i="1" dirty="0">
                <a:solidFill>
                  <a:schemeClr val="accent1"/>
                </a:solidFill>
              </a:rPr>
              <a:t>for factory workers… what’s life like for factory owners</a:t>
            </a:r>
            <a:r>
              <a:rPr lang="en-US" sz="3600" i="1" dirty="0" smtClean="0">
                <a:solidFill>
                  <a:schemeClr val="accent1"/>
                </a:solidFill>
              </a:rPr>
              <a:t>? </a:t>
            </a:r>
            <a:endParaRPr lang="en-US" sz="3600" i="1" dirty="0">
              <a:solidFill>
                <a:schemeClr val="accent1"/>
              </a:solidFill>
            </a:endParaRPr>
          </a:p>
        </p:txBody>
      </p:sp>
    </p:spTree>
    <p:extLst>
      <p:ext uri="{BB962C8B-B14F-4D97-AF65-F5344CB8AC3E}">
        <p14:creationId xmlns:p14="http://schemas.microsoft.com/office/powerpoint/2010/main" val="1935094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2765"/>
            <a:ext cx="9144000" cy="554037"/>
          </a:xfrm>
        </p:spPr>
        <p:txBody>
          <a:bodyPr rtlCol="0">
            <a:normAutofit fontScale="90000"/>
          </a:bodyPr>
          <a:lstStyle/>
          <a:p>
            <a:pPr eaLnBrk="1" fontAlgn="auto" hangingPunct="1">
              <a:spcAft>
                <a:spcPts val="0"/>
              </a:spcAft>
              <a:defRPr/>
            </a:pPr>
            <a:r>
              <a:rPr lang="en-US" dirty="0" smtClean="0"/>
              <a:t>How Andrew Carnegie lived…</a:t>
            </a:r>
            <a:br>
              <a:rPr lang="en-US" dirty="0" smtClean="0"/>
            </a:br>
            <a:r>
              <a:rPr lang="en-US" dirty="0"/>
              <a:t/>
            </a:r>
            <a:br>
              <a:rPr lang="en-US" dirty="0"/>
            </a:br>
            <a:endParaRPr lang="en-US" dirty="0"/>
          </a:p>
        </p:txBody>
      </p:sp>
      <p:pic>
        <p:nvPicPr>
          <p:cNvPr id="74755" name="Picture 7" descr="http://www.museyon.com/wp-content/uploads/2010/08/NYC-Cooper-Hewitt-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2"/>
            <a:ext cx="83058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45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2765"/>
            <a:ext cx="9144000" cy="554037"/>
          </a:xfrm>
        </p:spPr>
        <p:txBody>
          <a:bodyPr rtlCol="0">
            <a:normAutofit fontScale="90000"/>
          </a:bodyPr>
          <a:lstStyle/>
          <a:p>
            <a:pPr eaLnBrk="1" fontAlgn="auto" hangingPunct="1">
              <a:spcAft>
                <a:spcPts val="0"/>
              </a:spcAft>
              <a:defRPr/>
            </a:pPr>
            <a:r>
              <a:rPr lang="en-US" dirty="0" smtClean="0"/>
              <a:t>How JD Rockefeller lived…</a:t>
            </a:r>
            <a:br>
              <a:rPr lang="en-US" dirty="0" smtClean="0"/>
            </a:br>
            <a:r>
              <a:rPr lang="en-US" dirty="0"/>
              <a:t/>
            </a:r>
            <a:br>
              <a:rPr lang="en-US" dirty="0"/>
            </a:br>
            <a:endParaRPr lang="en-US" dirty="0"/>
          </a:p>
        </p:txBody>
      </p:sp>
      <p:pic>
        <p:nvPicPr>
          <p:cNvPr id="75779" name="Picture 2" descr="Image result for rockefeller ma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2042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953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975360" y="2183476"/>
            <a:ext cx="2698865" cy="33583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76802" name="Title 1"/>
          <p:cNvSpPr>
            <a:spLocks noGrp="1"/>
          </p:cNvSpPr>
          <p:nvPr>
            <p:ph type="title"/>
          </p:nvPr>
        </p:nvSpPr>
        <p:spPr/>
        <p:txBody>
          <a:bodyPr/>
          <a:lstStyle/>
          <a:p>
            <a:pPr eaLnBrk="1" hangingPunct="1"/>
            <a:r>
              <a:rPr lang="en-US" altLang="en-US" smtClean="0"/>
              <a:t>Social Hierarchy Shift</a:t>
            </a:r>
          </a:p>
        </p:txBody>
      </p:sp>
      <p:sp>
        <p:nvSpPr>
          <p:cNvPr id="76803" name="Content Placeholder 2"/>
          <p:cNvSpPr>
            <a:spLocks noGrp="1"/>
          </p:cNvSpPr>
          <p:nvPr>
            <p:ph idx="1"/>
          </p:nvPr>
        </p:nvSpPr>
        <p:spPr>
          <a:xfrm>
            <a:off x="-273464" y="1662575"/>
            <a:ext cx="4708732" cy="5072062"/>
          </a:xfrm>
        </p:spPr>
        <p:txBody>
          <a:bodyPr/>
          <a:lstStyle/>
          <a:p>
            <a:pPr eaLnBrk="1" hangingPunct="1"/>
            <a:r>
              <a:rPr lang="en-US" altLang="en-US" sz="2800" dirty="0" smtClean="0"/>
              <a:t>Wealth pyramid:</a:t>
            </a:r>
          </a:p>
          <a:p>
            <a:pPr eaLnBrk="1" hangingPunct="1"/>
            <a:endParaRPr lang="en-US" altLang="en-US" sz="2800" dirty="0"/>
          </a:p>
          <a:p>
            <a:pPr marL="457200" lvl="1" indent="0" algn="ctr" eaLnBrk="1" hangingPunct="1">
              <a:buNone/>
            </a:pPr>
            <a:r>
              <a:rPr lang="en-US" altLang="en-US" dirty="0"/>
              <a:t>F</a:t>
            </a:r>
            <a:r>
              <a:rPr lang="en-US" altLang="en-US" sz="2400" dirty="0" smtClean="0"/>
              <a:t>actory </a:t>
            </a:r>
            <a:r>
              <a:rPr lang="en-US" altLang="en-US" sz="2400" dirty="0" smtClean="0"/>
              <a:t>owners</a:t>
            </a:r>
            <a:br>
              <a:rPr lang="en-US" altLang="en-US" sz="2400" dirty="0" smtClean="0"/>
            </a:br>
            <a:r>
              <a:rPr lang="en-US" altLang="en-US" sz="2400" dirty="0" smtClean="0"/>
              <a:t/>
            </a:r>
            <a:br>
              <a:rPr lang="en-US" altLang="en-US" sz="2400" dirty="0" smtClean="0"/>
            </a:br>
            <a:endParaRPr lang="en-US" altLang="en-US" sz="2400" dirty="0"/>
          </a:p>
          <a:p>
            <a:pPr marL="457200" lvl="1" indent="0" algn="ctr" eaLnBrk="1" hangingPunct="1">
              <a:buNone/>
            </a:pPr>
            <a:r>
              <a:rPr lang="en-US" altLang="en-US" sz="2400" dirty="0"/>
              <a:t>Engineers, managers, </a:t>
            </a:r>
            <a:r>
              <a:rPr lang="en-US" altLang="en-US" sz="2400" dirty="0" smtClean="0"/>
              <a:t>shopkeepers</a:t>
            </a:r>
            <a:br>
              <a:rPr lang="en-US" altLang="en-US" sz="2400" dirty="0" smtClean="0"/>
            </a:br>
            <a:r>
              <a:rPr lang="en-US" altLang="en-US" sz="2400" dirty="0" smtClean="0"/>
              <a:t/>
            </a:r>
            <a:br>
              <a:rPr lang="en-US" altLang="en-US" sz="2400" dirty="0" smtClean="0"/>
            </a:br>
            <a:endParaRPr lang="en-US" altLang="en-US" sz="2400" dirty="0"/>
          </a:p>
          <a:p>
            <a:pPr marL="457200" lvl="1" indent="0" algn="ctr" eaLnBrk="1" hangingPunct="1">
              <a:buNone/>
            </a:pPr>
            <a:r>
              <a:rPr lang="en-US" altLang="en-US" sz="2400" dirty="0"/>
              <a:t>Urban poor (factory workers)</a:t>
            </a:r>
          </a:p>
        </p:txBody>
      </p:sp>
      <p:pic>
        <p:nvPicPr>
          <p:cNvPr id="76804" name="Picture 6" descr="sp001348"/>
          <p:cNvPicPr>
            <a:picLocks noChangeAspect="1" noChangeArrowheads="1"/>
          </p:cNvPicPr>
          <p:nvPr/>
        </p:nvPicPr>
        <p:blipFill>
          <a:blip r:embed="rId2">
            <a:extLst>
              <a:ext uri="{28A0092B-C50C-407E-A947-70E740481C1C}">
                <a14:useLocalDpi xmlns:a14="http://schemas.microsoft.com/office/drawing/2010/main" val="0"/>
              </a:ext>
            </a:extLst>
          </a:blip>
          <a:srcRect l="2545" r="1994"/>
          <a:stretch>
            <a:fillRect/>
          </a:stretch>
        </p:blipFill>
        <p:spPr bwMode="auto">
          <a:xfrm>
            <a:off x="4319617" y="1541406"/>
            <a:ext cx="2984500"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081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of class:</a:t>
            </a:r>
            <a:endParaRPr lang="en-US" dirty="0"/>
          </a:p>
        </p:txBody>
      </p:sp>
      <p:sp>
        <p:nvSpPr>
          <p:cNvPr id="3" name="Content Placeholder 2"/>
          <p:cNvSpPr>
            <a:spLocks noGrp="1"/>
          </p:cNvSpPr>
          <p:nvPr>
            <p:ph idx="1"/>
          </p:nvPr>
        </p:nvSpPr>
        <p:spPr/>
        <p:txBody>
          <a:bodyPr/>
          <a:lstStyle/>
          <a:p>
            <a:r>
              <a:rPr lang="en-US" dirty="0" smtClean="0"/>
              <a:t>General overview of the industrial revolution in the USA</a:t>
            </a:r>
          </a:p>
          <a:p>
            <a:r>
              <a:rPr lang="en-US" dirty="0" smtClean="0"/>
              <a:t>Two specific documents about child labor</a:t>
            </a:r>
          </a:p>
          <a:p>
            <a:r>
              <a:rPr lang="en-US" dirty="0" smtClean="0"/>
              <a:t>Read and answer questions!</a:t>
            </a:r>
          </a:p>
          <a:p>
            <a:pPr lvl="1"/>
            <a:r>
              <a:rPr lang="en-US" dirty="0" smtClean="0"/>
              <a:t>Would you rather be in school or rather work on a factory? Why? </a:t>
            </a:r>
          </a:p>
          <a:p>
            <a:endParaRPr lang="en-US" dirty="0"/>
          </a:p>
          <a:p>
            <a:r>
              <a:rPr lang="en-US" dirty="0" smtClean="0"/>
              <a:t>If time, crash course!</a:t>
            </a:r>
            <a:endParaRPr lang="en-US" dirty="0"/>
          </a:p>
        </p:txBody>
      </p:sp>
    </p:spTree>
    <p:extLst>
      <p:ext uri="{BB962C8B-B14F-4D97-AF65-F5344CB8AC3E}">
        <p14:creationId xmlns:p14="http://schemas.microsoft.com/office/powerpoint/2010/main" val="1792917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altLang="en-US" dirty="0" smtClean="0"/>
              <a:t>Warm up</a:t>
            </a:r>
            <a:endParaRPr lang="en-US" altLang="en-US" dirty="0" smtClean="0"/>
          </a:p>
        </p:txBody>
      </p:sp>
      <p:sp>
        <p:nvSpPr>
          <p:cNvPr id="52227" name="Text Placeholder 4"/>
          <p:cNvSpPr>
            <a:spLocks noGrp="1"/>
          </p:cNvSpPr>
          <p:nvPr>
            <p:ph idx="1"/>
          </p:nvPr>
        </p:nvSpPr>
        <p:spPr/>
        <p:txBody>
          <a:bodyPr rtlCol="0">
            <a:normAutofit/>
          </a:bodyPr>
          <a:lstStyle/>
          <a:p>
            <a:pPr eaLnBrk="1" fontAlgn="auto" hangingPunct="1">
              <a:spcAft>
                <a:spcPts val="0"/>
              </a:spcAft>
              <a:defRPr/>
            </a:pPr>
            <a:r>
              <a:rPr lang="en-US" altLang="en-US" dirty="0" smtClean="0"/>
              <a:t>What wer</a:t>
            </a:r>
            <a:r>
              <a:rPr lang="en-US" altLang="en-US" dirty="0" smtClean="0"/>
              <a:t>e the negative effects of the Industrial Revolution?</a:t>
            </a:r>
            <a:endParaRPr lang="en-US" altLang="en-US" dirty="0" smtClean="0"/>
          </a:p>
        </p:txBody>
      </p:sp>
    </p:spTree>
    <p:extLst>
      <p:ext uri="{BB962C8B-B14F-4D97-AF65-F5344CB8AC3E}">
        <p14:creationId xmlns:p14="http://schemas.microsoft.com/office/powerpoint/2010/main" val="1587359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effects: positive things!</a:t>
            </a:r>
            <a:endParaRPr lang="en-US" dirty="0"/>
          </a:p>
        </p:txBody>
      </p:sp>
      <p:sp>
        <p:nvSpPr>
          <p:cNvPr id="3" name="Text Placeholder 2"/>
          <p:cNvSpPr>
            <a:spLocks noGrp="1"/>
          </p:cNvSpPr>
          <p:nvPr>
            <p:ph type="body" idx="1"/>
          </p:nvPr>
        </p:nvSpPr>
        <p:spPr/>
        <p:txBody>
          <a:bodyPr/>
          <a:lstStyle/>
          <a:p>
            <a:r>
              <a:rPr lang="en-US" dirty="0" smtClean="0"/>
              <a:t>The short term effects were pretty bad! But the long term effects were good!</a:t>
            </a:r>
            <a:endParaRPr lang="en-US" dirty="0"/>
          </a:p>
        </p:txBody>
      </p:sp>
    </p:spTree>
    <p:extLst>
      <p:ext uri="{BB962C8B-B14F-4D97-AF65-F5344CB8AC3E}">
        <p14:creationId xmlns:p14="http://schemas.microsoft.com/office/powerpoint/2010/main" val="4234951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b="1" dirty="0" smtClean="0">
                <a:solidFill>
                  <a:schemeClr val="accent1"/>
                </a:solidFill>
              </a:rPr>
              <a:t>Leisure</a:t>
            </a:r>
          </a:p>
        </p:txBody>
      </p:sp>
      <p:sp>
        <p:nvSpPr>
          <p:cNvPr id="81923" name="Rectangle 3"/>
          <p:cNvSpPr>
            <a:spLocks noGrp="1" noChangeArrowheads="1"/>
          </p:cNvSpPr>
          <p:nvPr>
            <p:ph idx="1"/>
          </p:nvPr>
        </p:nvSpPr>
        <p:spPr>
          <a:xfrm>
            <a:off x="628652" y="1825627"/>
            <a:ext cx="4530781" cy="4727575"/>
          </a:xfrm>
        </p:spPr>
        <p:txBody>
          <a:bodyPr>
            <a:normAutofit/>
          </a:bodyPr>
          <a:lstStyle/>
          <a:p>
            <a:pPr eaLnBrk="1" hangingPunct="1"/>
            <a:r>
              <a:rPr lang="en-US" altLang="en-US" sz="2800" dirty="0"/>
              <a:t>By the 1900s, more money + more free time = more fun</a:t>
            </a:r>
            <a:r>
              <a:rPr lang="en-US" altLang="en-US" sz="2800" dirty="0" smtClean="0"/>
              <a:t>!</a:t>
            </a:r>
          </a:p>
          <a:p>
            <a:pPr lvl="1"/>
            <a:r>
              <a:rPr lang="en-US" altLang="en-US" dirty="0" smtClean="0"/>
              <a:t>Disposable income due to minimum wage</a:t>
            </a:r>
          </a:p>
          <a:p>
            <a:pPr lvl="1"/>
            <a:r>
              <a:rPr lang="en-US" altLang="en-US" dirty="0" smtClean="0"/>
              <a:t>Free time due to shortened work day</a:t>
            </a:r>
          </a:p>
          <a:p>
            <a:r>
              <a:rPr lang="en-US" altLang="en-US" dirty="0" smtClean="0"/>
              <a:t>This leads to a </a:t>
            </a:r>
            <a:r>
              <a:rPr lang="en-US" altLang="en-US" dirty="0" smtClean="0">
                <a:solidFill>
                  <a:schemeClr val="accent1"/>
                </a:solidFill>
              </a:rPr>
              <a:t>consumer culture </a:t>
            </a:r>
            <a:r>
              <a:rPr lang="en-US" altLang="en-US" dirty="0" smtClean="0"/>
              <a:t>in the US</a:t>
            </a:r>
            <a:endParaRPr lang="en-US" altLang="en-US" dirty="0"/>
          </a:p>
        </p:txBody>
      </p:sp>
      <p:pic>
        <p:nvPicPr>
          <p:cNvPr id="81924" name="Picture 4" descr="C:\DOCUME~1\Amy\LOCALS~1\Temp\~AUT000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27" y="601663"/>
            <a:ext cx="2759075"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descr="C:\DOCUME~1\Amy\LOCALS~1\Temp\~AUT000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5" y="4508500"/>
            <a:ext cx="31067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274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dirty="0" smtClean="0"/>
              <a:t>Mass Culture</a:t>
            </a:r>
          </a:p>
        </p:txBody>
      </p:sp>
      <p:sp>
        <p:nvSpPr>
          <p:cNvPr id="81923" name="Rectangle 3"/>
          <p:cNvSpPr>
            <a:spLocks noGrp="1" noChangeArrowheads="1"/>
          </p:cNvSpPr>
          <p:nvPr>
            <p:ph idx="1"/>
          </p:nvPr>
        </p:nvSpPr>
        <p:spPr>
          <a:xfrm>
            <a:off x="628652" y="1825627"/>
            <a:ext cx="4507369" cy="4727575"/>
          </a:xfrm>
        </p:spPr>
        <p:txBody>
          <a:bodyPr>
            <a:normAutofit/>
          </a:bodyPr>
          <a:lstStyle/>
          <a:p>
            <a:pPr eaLnBrk="1" hangingPunct="1"/>
            <a:r>
              <a:rPr lang="en-US" altLang="en-US" sz="2800" dirty="0" smtClean="0"/>
              <a:t>Amusement Parks</a:t>
            </a:r>
          </a:p>
          <a:p>
            <a:pPr lvl="1"/>
            <a:r>
              <a:rPr lang="en-US" altLang="en-US" dirty="0" smtClean="0"/>
              <a:t>Roller coasters and Ferris wheels</a:t>
            </a:r>
            <a:endParaRPr lang="en-US" altLang="en-US" dirty="0"/>
          </a:p>
          <a:p>
            <a:pPr eaLnBrk="1" hangingPunct="1"/>
            <a:r>
              <a:rPr lang="en-US" altLang="en-US" sz="2800" dirty="0" smtClean="0"/>
              <a:t>Circuses</a:t>
            </a:r>
            <a:endParaRPr lang="en-US" altLang="en-US" sz="2800" dirty="0"/>
          </a:p>
        </p:txBody>
      </p:sp>
      <p:pic>
        <p:nvPicPr>
          <p:cNvPr id="1028" name="Picture 4" descr="http://www.circushistory.org/Photos/bw-1963Ju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607567"/>
            <a:ext cx="3971925" cy="6019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rivista-cdn.hvmag.com/images/cache/cache_7/cache_8/cache_4/New_History_Kingspt-a4993487.jpeg?ver=1505328891&amp;aspectratio=1.5009380863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3" y="3630627"/>
            <a:ext cx="4600535" cy="306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6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In your notebook:</a:t>
            </a:r>
          </a:p>
          <a:p>
            <a:endParaRPr lang="en-US" dirty="0"/>
          </a:p>
          <a:p>
            <a:r>
              <a:rPr lang="en-US" dirty="0" smtClean="0"/>
              <a:t>Identify and explain one motivation that led people to expand westward. (</a:t>
            </a:r>
            <a:r>
              <a:rPr lang="en-US" b="1" u="sng" dirty="0" smtClean="0"/>
              <a:t>CER</a:t>
            </a:r>
            <a:r>
              <a:rPr lang="en-US" dirty="0" smtClean="0"/>
              <a:t>!)</a:t>
            </a:r>
          </a:p>
          <a:p>
            <a:endParaRPr lang="en-US" dirty="0" smtClean="0"/>
          </a:p>
          <a:p>
            <a:r>
              <a:rPr lang="en-US" dirty="0" smtClean="0"/>
              <a:t>Identify and explain one conflict that existed in the West. </a:t>
            </a:r>
            <a:r>
              <a:rPr lang="en-US" dirty="0"/>
              <a:t>(</a:t>
            </a:r>
            <a:r>
              <a:rPr lang="en-US" b="1" u="sng" dirty="0"/>
              <a:t>CER</a:t>
            </a:r>
            <a:r>
              <a:rPr lang="en-US" dirty="0"/>
              <a:t>!)</a:t>
            </a:r>
          </a:p>
          <a:p>
            <a:endParaRPr lang="en-US" dirty="0"/>
          </a:p>
        </p:txBody>
      </p:sp>
    </p:spTree>
    <p:extLst>
      <p:ext uri="{BB962C8B-B14F-4D97-AF65-F5344CB8AC3E}">
        <p14:creationId xmlns:p14="http://schemas.microsoft.com/office/powerpoint/2010/main" val="92905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a:t>Mass Culture</a:t>
            </a:r>
            <a:endParaRPr lang="en-US" altLang="en-US" dirty="0" smtClean="0"/>
          </a:p>
        </p:txBody>
      </p:sp>
      <p:sp>
        <p:nvSpPr>
          <p:cNvPr id="81923" name="Rectangle 3"/>
          <p:cNvSpPr>
            <a:spLocks noGrp="1" noChangeArrowheads="1"/>
          </p:cNvSpPr>
          <p:nvPr>
            <p:ph idx="1"/>
          </p:nvPr>
        </p:nvSpPr>
        <p:spPr>
          <a:xfrm>
            <a:off x="264921" y="1560708"/>
            <a:ext cx="4603642" cy="4727575"/>
          </a:xfrm>
        </p:spPr>
        <p:txBody>
          <a:bodyPr>
            <a:noAutofit/>
          </a:bodyPr>
          <a:lstStyle/>
          <a:p>
            <a:pPr eaLnBrk="1" hangingPunct="1"/>
            <a:r>
              <a:rPr lang="en-US" altLang="en-US" sz="3200" dirty="0" smtClean="0"/>
              <a:t>Bicycles</a:t>
            </a:r>
          </a:p>
          <a:p>
            <a:pPr lvl="1"/>
            <a:r>
              <a:rPr lang="en-US" altLang="en-US" sz="2800" dirty="0" smtClean="0"/>
              <a:t>Led to women wearing ‘split skirts’ on a regular basis! </a:t>
            </a:r>
            <a:endParaRPr lang="en-US" altLang="en-US" sz="2800" dirty="0"/>
          </a:p>
          <a:p>
            <a:pPr lvl="1"/>
            <a:r>
              <a:rPr lang="en-US" altLang="en-US" sz="2800" dirty="0" smtClean="0"/>
              <a:t>“I think bicycling has done more to emancipate women than anything else in the world. … it gives women a feeling of freedom and self-reliance.” – Susan B. Anthony</a:t>
            </a:r>
            <a:endParaRPr lang="en-US" altLang="en-US" sz="2800" dirty="0"/>
          </a:p>
        </p:txBody>
      </p:sp>
      <p:pic>
        <p:nvPicPr>
          <p:cNvPr id="2052" name="Picture 4" descr="https://i.pinimg.com/736x/76/40/e3/7640e32030cc8013cbebeeabefc9838e--victorian-era-dresses-victorian-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57" y="273465"/>
            <a:ext cx="4063851" cy="3069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oweryboyshistory.com/wp-content/uploads/2012/11/getty.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775" y="2859991"/>
            <a:ext cx="3896633" cy="399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38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4448" y="348034"/>
            <a:ext cx="7886700" cy="1325563"/>
          </a:xfrm>
        </p:spPr>
        <p:txBody>
          <a:bodyPr/>
          <a:lstStyle/>
          <a:p>
            <a:r>
              <a:rPr lang="en-US" altLang="en-US" dirty="0"/>
              <a:t>Mass Culture</a:t>
            </a:r>
            <a:endParaRPr lang="en-US" altLang="en-US" dirty="0" smtClean="0"/>
          </a:p>
        </p:txBody>
      </p:sp>
      <p:sp>
        <p:nvSpPr>
          <p:cNvPr id="81923" name="Rectangle 3"/>
          <p:cNvSpPr>
            <a:spLocks noGrp="1" noChangeArrowheads="1"/>
          </p:cNvSpPr>
          <p:nvPr>
            <p:ph idx="1"/>
          </p:nvPr>
        </p:nvSpPr>
        <p:spPr>
          <a:xfrm>
            <a:off x="68366" y="1825627"/>
            <a:ext cx="3819970" cy="4727575"/>
          </a:xfrm>
        </p:spPr>
        <p:txBody>
          <a:bodyPr>
            <a:normAutofit/>
          </a:bodyPr>
          <a:lstStyle/>
          <a:p>
            <a:pPr eaLnBrk="1" hangingPunct="1"/>
            <a:r>
              <a:rPr lang="en-US" altLang="en-US" sz="2800" dirty="0" smtClean="0"/>
              <a:t>Spectator sports – baseball, boxing, football</a:t>
            </a:r>
            <a:endParaRPr lang="en-US" altLang="en-US" sz="2800" dirty="0"/>
          </a:p>
          <a:p>
            <a:pPr eaLnBrk="1" hangingPunct="1"/>
            <a:r>
              <a:rPr lang="en-US" altLang="en-US" sz="2800" dirty="0" smtClean="0"/>
              <a:t>Operas</a:t>
            </a:r>
            <a:r>
              <a:rPr lang="en-US" altLang="en-US" sz="2800" dirty="0"/>
              <a:t>, </a:t>
            </a:r>
            <a:r>
              <a:rPr lang="en-US" altLang="en-US" sz="2800" dirty="0" smtClean="0"/>
              <a:t>theaters, museums</a:t>
            </a:r>
            <a:endParaRPr lang="en-US" altLang="en-US" sz="2800" dirty="0"/>
          </a:p>
        </p:txBody>
      </p:sp>
      <p:pic>
        <p:nvPicPr>
          <p:cNvPr id="3074" name="Picture 2" descr="https://now.uiowa.edu/sites/now.uiowa.edu/files/styles/640_wide/public/primary-media/Old-Gold-Holbrook-NEW.jpg?itok=kcrX7y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095" y="3948103"/>
            <a:ext cx="4051719" cy="33363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igital.libraries.uc.edu/exhibits/arb/yearbooks/1896Baseb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083" y="74740"/>
            <a:ext cx="4965850" cy="38733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gannett-cdn.com/-mm-/b863dc6e4d46434e8d1d88b3c13e028bbea7c006/c=339-0-3174-1601&amp;r=1280x720&amp;r=540/local/-/media/2017/11/02/USATODAY/USATODAY/636451781923132646-USATSI-103865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0945"/>
            <a:ext cx="512445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13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60284" y="-159053"/>
            <a:ext cx="7886700" cy="1325563"/>
          </a:xfrm>
        </p:spPr>
        <p:txBody>
          <a:bodyPr/>
          <a:lstStyle/>
          <a:p>
            <a:r>
              <a:rPr lang="en-US" altLang="en-US" dirty="0"/>
              <a:t>Mass Culture</a:t>
            </a:r>
            <a:endParaRPr lang="en-US" altLang="en-US" dirty="0" smtClean="0"/>
          </a:p>
        </p:txBody>
      </p:sp>
      <p:sp>
        <p:nvSpPr>
          <p:cNvPr id="82947" name="Content Placeholder 2"/>
          <p:cNvSpPr>
            <a:spLocks noGrp="1"/>
          </p:cNvSpPr>
          <p:nvPr>
            <p:ph idx="1"/>
          </p:nvPr>
        </p:nvSpPr>
        <p:spPr>
          <a:xfrm>
            <a:off x="628650" y="5682954"/>
            <a:ext cx="7886700" cy="1051132"/>
          </a:xfrm>
        </p:spPr>
        <p:txBody>
          <a:bodyPr>
            <a:normAutofit/>
          </a:bodyPr>
          <a:lstStyle/>
          <a:p>
            <a:pPr eaLnBrk="1" hangingPunct="1"/>
            <a:r>
              <a:rPr lang="en-US" altLang="en-US" dirty="0" smtClean="0"/>
              <a:t>Realism and Romanticism in artwork </a:t>
            </a:r>
          </a:p>
          <a:p>
            <a:pPr eaLnBrk="1" hangingPunct="1"/>
            <a:r>
              <a:rPr lang="en-US" altLang="en-US" dirty="0" smtClean="0"/>
              <a:t>Art schools</a:t>
            </a:r>
          </a:p>
        </p:txBody>
      </p:sp>
      <p:pic>
        <p:nvPicPr>
          <p:cNvPr id="82948" name="Picture 2" descr="C:\DOCUME~1\Amy\LOCALS~1\Temp\~AUT000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819" y="968138"/>
            <a:ext cx="6564313"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2" descr="C:\DOCUME~1\Amy\LOCALS~1\Temp\~AUT000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050" y="968138"/>
            <a:ext cx="576103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935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60284" y="-159053"/>
            <a:ext cx="7886700" cy="1325563"/>
          </a:xfrm>
        </p:spPr>
        <p:txBody>
          <a:bodyPr/>
          <a:lstStyle/>
          <a:p>
            <a:r>
              <a:rPr lang="en-US" altLang="en-US" dirty="0"/>
              <a:t>Mass Culture</a:t>
            </a:r>
            <a:endParaRPr lang="en-US" altLang="en-US" dirty="0" smtClean="0"/>
          </a:p>
        </p:txBody>
      </p:sp>
      <p:sp>
        <p:nvSpPr>
          <p:cNvPr id="82947" name="Content Placeholder 2"/>
          <p:cNvSpPr>
            <a:spLocks noGrp="1"/>
          </p:cNvSpPr>
          <p:nvPr>
            <p:ph idx="1"/>
          </p:nvPr>
        </p:nvSpPr>
        <p:spPr>
          <a:xfrm>
            <a:off x="628650" y="5682954"/>
            <a:ext cx="7886700" cy="1051132"/>
          </a:xfrm>
        </p:spPr>
        <p:txBody>
          <a:bodyPr>
            <a:normAutofit fontScale="92500" lnSpcReduction="20000"/>
          </a:bodyPr>
          <a:lstStyle/>
          <a:p>
            <a:pPr eaLnBrk="1" hangingPunct="1"/>
            <a:r>
              <a:rPr lang="en-US" altLang="en-US" dirty="0" smtClean="0"/>
              <a:t>Newspapers – Joseph Pulitzer; William Randolph Hearst</a:t>
            </a:r>
          </a:p>
          <a:p>
            <a:pPr eaLnBrk="1" hangingPunct="1"/>
            <a:r>
              <a:rPr lang="en-US" altLang="en-US" dirty="0" smtClean="0"/>
              <a:t>Fiction – Mark Twain</a:t>
            </a:r>
          </a:p>
        </p:txBody>
      </p:sp>
      <p:pic>
        <p:nvPicPr>
          <p:cNvPr id="4098" name="Picture 2" descr="https://assets.americanliterature.com/al/images/book/huckleberry-finn-with-rabb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272" y="819095"/>
            <a:ext cx="3489712" cy="47621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vesmag.com/hearstjour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61" y="750511"/>
            <a:ext cx="5012791" cy="493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38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60284" y="-159053"/>
            <a:ext cx="7886700" cy="1325563"/>
          </a:xfrm>
        </p:spPr>
        <p:txBody>
          <a:bodyPr/>
          <a:lstStyle/>
          <a:p>
            <a:r>
              <a:rPr lang="en-US" altLang="en-US" dirty="0"/>
              <a:t>Mass Culture</a:t>
            </a:r>
            <a:endParaRPr lang="en-US" altLang="en-US" dirty="0" smtClean="0"/>
          </a:p>
        </p:txBody>
      </p:sp>
      <p:sp>
        <p:nvSpPr>
          <p:cNvPr id="82947" name="Content Placeholder 2"/>
          <p:cNvSpPr>
            <a:spLocks noGrp="1"/>
          </p:cNvSpPr>
          <p:nvPr>
            <p:ph idx="1"/>
          </p:nvPr>
        </p:nvSpPr>
        <p:spPr>
          <a:xfrm>
            <a:off x="628650" y="5682954"/>
            <a:ext cx="7886700" cy="1051132"/>
          </a:xfrm>
        </p:spPr>
        <p:txBody>
          <a:bodyPr>
            <a:normAutofit fontScale="92500"/>
          </a:bodyPr>
          <a:lstStyle/>
          <a:p>
            <a:pPr eaLnBrk="1" hangingPunct="1"/>
            <a:r>
              <a:rPr lang="en-US" altLang="en-US" dirty="0" smtClean="0"/>
              <a:t>Shopping centers, malls, and chain stores</a:t>
            </a:r>
          </a:p>
          <a:p>
            <a:pPr eaLnBrk="1" hangingPunct="1"/>
            <a:r>
              <a:rPr lang="en-US" altLang="en-US" dirty="0" smtClean="0"/>
              <a:t>Advertising </a:t>
            </a:r>
          </a:p>
        </p:txBody>
      </p:sp>
      <p:pic>
        <p:nvPicPr>
          <p:cNvPr id="5122" name="Picture 2" descr="https://boygeniusreport.files.wordpress.com/2015/03/mad-men-season-7.jpg?quality=98&amp;strip=all&amp;w=782"/>
          <p:cNvPicPr>
            <a:picLocks noChangeAspect="1" noChangeArrowheads="1"/>
          </p:cNvPicPr>
          <p:nvPr/>
        </p:nvPicPr>
        <p:blipFill rotWithShape="1">
          <a:blip r:embed="rId2">
            <a:extLst>
              <a:ext uri="{28A0092B-C50C-407E-A947-70E740481C1C}">
                <a14:useLocalDpi xmlns:a14="http://schemas.microsoft.com/office/drawing/2010/main" val="0"/>
              </a:ext>
            </a:extLst>
          </a:blip>
          <a:srcRect l="25539" t="-1" r="13998" b="-629"/>
          <a:stretch/>
        </p:blipFill>
        <p:spPr bwMode="auto">
          <a:xfrm>
            <a:off x="5136022" y="1166510"/>
            <a:ext cx="4503634" cy="42173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dxhistory.com/assets/images/marshal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7360"/>
            <a:ext cx="6191250" cy="423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48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Education</a:t>
            </a:r>
            <a:endParaRPr lang="en-US" dirty="0"/>
          </a:p>
        </p:txBody>
      </p:sp>
      <p:sp>
        <p:nvSpPr>
          <p:cNvPr id="3" name="Content Placeholder 2"/>
          <p:cNvSpPr>
            <a:spLocks noGrp="1"/>
          </p:cNvSpPr>
          <p:nvPr>
            <p:ph idx="1"/>
          </p:nvPr>
        </p:nvSpPr>
        <p:spPr>
          <a:xfrm>
            <a:off x="1" y="1572426"/>
            <a:ext cx="3373222" cy="5006190"/>
          </a:xfrm>
        </p:spPr>
        <p:txBody>
          <a:bodyPr>
            <a:normAutofit/>
          </a:bodyPr>
          <a:lstStyle/>
          <a:p>
            <a:r>
              <a:rPr lang="en-US" dirty="0" smtClean="0"/>
              <a:t>By 1895, most states passed laws requiring 12 to 16 weeks annually of school attendance for students aged 8-14</a:t>
            </a:r>
          </a:p>
          <a:p>
            <a:r>
              <a:rPr lang="en-US" dirty="0" smtClean="0"/>
              <a:t>High schools </a:t>
            </a:r>
          </a:p>
          <a:p>
            <a:r>
              <a:rPr lang="en-US" dirty="0" smtClean="0"/>
              <a:t>Colleges and universities</a:t>
            </a:r>
            <a:endParaRPr lang="en-US" dirty="0"/>
          </a:p>
        </p:txBody>
      </p:sp>
      <p:pic>
        <p:nvPicPr>
          <p:cNvPr id="6146" name="Picture 2" descr="https://www.worldwidelearn.com/img/article/growth-us-higher-education_20071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222" y="1864983"/>
            <a:ext cx="5770778" cy="387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30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99" y="365126"/>
            <a:ext cx="8310251" cy="1325563"/>
          </a:xfrm>
        </p:spPr>
        <p:txBody>
          <a:bodyPr/>
          <a:lstStyle/>
          <a:p>
            <a:r>
              <a:rPr lang="en-US" dirty="0" smtClean="0"/>
              <a:t>New </a:t>
            </a:r>
            <a:r>
              <a:rPr lang="en-US" dirty="0" smtClean="0"/>
              <a:t/>
            </a:r>
            <a:br>
              <a:rPr lang="en-US" dirty="0" smtClean="0"/>
            </a:br>
            <a:r>
              <a:rPr lang="en-US" dirty="0" smtClean="0"/>
              <a:t>Technology</a:t>
            </a:r>
            <a:endParaRPr lang="en-US" dirty="0"/>
          </a:p>
        </p:txBody>
      </p:sp>
      <p:sp>
        <p:nvSpPr>
          <p:cNvPr id="3" name="Content Placeholder 2"/>
          <p:cNvSpPr>
            <a:spLocks noGrp="1"/>
          </p:cNvSpPr>
          <p:nvPr>
            <p:ph idx="1"/>
          </p:nvPr>
        </p:nvSpPr>
        <p:spPr>
          <a:xfrm>
            <a:off x="324740" y="1825625"/>
            <a:ext cx="2662578" cy="4351338"/>
          </a:xfrm>
        </p:spPr>
        <p:txBody>
          <a:bodyPr/>
          <a:lstStyle/>
          <a:p>
            <a:r>
              <a:rPr lang="en-US" dirty="0" smtClean="0"/>
              <a:t>Airplanes</a:t>
            </a:r>
          </a:p>
          <a:p>
            <a:r>
              <a:rPr lang="en-US" dirty="0" smtClean="0"/>
              <a:t>More advanced printers</a:t>
            </a:r>
          </a:p>
          <a:p>
            <a:r>
              <a:rPr lang="en-US" dirty="0" smtClean="0"/>
              <a:t>Skyscrapers</a:t>
            </a:r>
          </a:p>
          <a:p>
            <a:r>
              <a:rPr lang="en-US" dirty="0" smtClean="0"/>
              <a:t>Transit</a:t>
            </a:r>
          </a:p>
          <a:p>
            <a:r>
              <a:rPr lang="en-US" dirty="0" smtClean="0"/>
              <a:t>Photography</a:t>
            </a:r>
            <a:endParaRPr lang="en-US" dirty="0"/>
          </a:p>
        </p:txBody>
      </p:sp>
      <p:pic>
        <p:nvPicPr>
          <p:cNvPr id="7170" name="Picture 2" descr="http://arc.lib.montana.edu/brook-0771/objects/hres-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050" y="3396008"/>
            <a:ext cx="5528031" cy="3372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mountainx.com/wp-content/uploads/2014/06/01344u-color-1100x7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637" y="85459"/>
            <a:ext cx="4575363" cy="327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57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Health &amp; Welfare</a:t>
            </a:r>
          </a:p>
        </p:txBody>
      </p:sp>
      <p:sp>
        <p:nvSpPr>
          <p:cNvPr id="83971" name="Rectangle 3"/>
          <p:cNvSpPr>
            <a:spLocks noGrp="1" noChangeArrowheads="1"/>
          </p:cNvSpPr>
          <p:nvPr>
            <p:ph idx="1"/>
          </p:nvPr>
        </p:nvSpPr>
        <p:spPr/>
        <p:txBody>
          <a:bodyPr/>
          <a:lstStyle/>
          <a:p>
            <a:pPr eaLnBrk="1" hangingPunct="1"/>
            <a:r>
              <a:rPr lang="en-US" altLang="en-US" sz="2800"/>
              <a:t>Smallpox vaccine</a:t>
            </a:r>
          </a:p>
          <a:p>
            <a:pPr eaLnBrk="1" hangingPunct="1"/>
            <a:r>
              <a:rPr lang="en-US" altLang="en-US" sz="2800"/>
              <a:t>Penicillin</a:t>
            </a:r>
          </a:p>
          <a:p>
            <a:pPr eaLnBrk="1" hangingPunct="1"/>
            <a:r>
              <a:rPr lang="en-US" altLang="en-US" sz="2800"/>
              <a:t>Antiseptics</a:t>
            </a:r>
          </a:p>
          <a:p>
            <a:pPr eaLnBrk="1" hangingPunct="1"/>
            <a:r>
              <a:rPr lang="en-US" altLang="en-US" sz="2800"/>
              <a:t>Salvation </a:t>
            </a:r>
          </a:p>
          <a:p>
            <a:pPr eaLnBrk="1" hangingPunct="1">
              <a:buFontTx/>
              <a:buNone/>
            </a:pPr>
            <a:r>
              <a:rPr lang="en-US" altLang="en-US" sz="2800"/>
              <a:t>	Army</a:t>
            </a:r>
          </a:p>
          <a:p>
            <a:pPr eaLnBrk="1" hangingPunct="1"/>
            <a:endParaRPr lang="en-US" altLang="en-US" smtClean="0"/>
          </a:p>
        </p:txBody>
      </p:sp>
      <p:pic>
        <p:nvPicPr>
          <p:cNvPr id="83972" name="Picture 4" descr="C:\DOCUME~1\Amy\LOCALS~1\Temp\~AUT000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430" y="3568064"/>
            <a:ext cx="4329113"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5" descr="C:\DOCUME~1\Amy\LOCALS~1\Temp\~AUT001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405" y="936655"/>
            <a:ext cx="2100262"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825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 9/18</a:t>
            </a:r>
            <a:endParaRPr lang="en-US" dirty="0"/>
          </a:p>
        </p:txBody>
      </p:sp>
      <p:sp>
        <p:nvSpPr>
          <p:cNvPr id="3" name="Content Placeholder 2"/>
          <p:cNvSpPr>
            <a:spLocks noGrp="1"/>
          </p:cNvSpPr>
          <p:nvPr>
            <p:ph idx="1"/>
          </p:nvPr>
        </p:nvSpPr>
        <p:spPr/>
        <p:txBody>
          <a:bodyPr/>
          <a:lstStyle/>
          <a:p>
            <a:r>
              <a:rPr lang="en-US" dirty="0" smtClean="0"/>
              <a:t>Sweatshops!?!?!?</a:t>
            </a:r>
          </a:p>
          <a:p>
            <a:endParaRPr lang="en-US" dirty="0" smtClean="0"/>
          </a:p>
          <a:p>
            <a:pPr lvl="1"/>
            <a:r>
              <a:rPr lang="en-US" dirty="0" smtClean="0"/>
              <a:t>Two different perspectives</a:t>
            </a:r>
            <a:endParaRPr lang="en-US" dirty="0"/>
          </a:p>
          <a:p>
            <a:endParaRPr lang="en-US" dirty="0" smtClean="0"/>
          </a:p>
          <a:p>
            <a:endParaRPr lang="en-US" dirty="0"/>
          </a:p>
          <a:p>
            <a:r>
              <a:rPr lang="en-US" dirty="0" smtClean="0"/>
              <a:t>HW: read about immigration!</a:t>
            </a:r>
            <a:endParaRPr lang="en-US" dirty="0"/>
          </a:p>
        </p:txBody>
      </p:sp>
    </p:spTree>
    <p:extLst>
      <p:ext uri="{BB962C8B-B14F-4D97-AF65-F5344CB8AC3E}">
        <p14:creationId xmlns:p14="http://schemas.microsoft.com/office/powerpoint/2010/main" val="1965272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Do “sweatshops” exist still today?</a:t>
            </a:r>
            <a:br>
              <a:rPr lang="en-US" dirty="0" smtClean="0"/>
            </a:br>
            <a:endParaRPr lang="en-US" dirty="0"/>
          </a:p>
          <a:p>
            <a:pPr>
              <a:buFont typeface="Wingdings" panose="05000000000000000000" pitchFamily="2" charset="2"/>
              <a:buChar char="à"/>
            </a:pPr>
            <a:r>
              <a:rPr lang="en-US" sz="2000" dirty="0" smtClean="0"/>
              <a:t>a </a:t>
            </a:r>
            <a:r>
              <a:rPr lang="en-US" sz="2000" dirty="0"/>
              <a:t>factory or workshop, especially in the clothing industry, where manual workers are employed at very low wages for long hours and under poor conditions</a:t>
            </a:r>
            <a:r>
              <a:rPr lang="en-US" sz="2000" dirty="0" smtClean="0"/>
              <a:t>.</a:t>
            </a:r>
          </a:p>
          <a:p>
            <a:pPr>
              <a:buFont typeface="Wingdings" panose="05000000000000000000" pitchFamily="2" charset="2"/>
              <a:buChar char="à"/>
            </a:pPr>
            <a:endParaRPr lang="en-US" sz="2000" dirty="0"/>
          </a:p>
          <a:p>
            <a:pPr>
              <a:buFont typeface="Wingdings" panose="05000000000000000000" pitchFamily="2" charset="2"/>
              <a:buChar char="à"/>
            </a:pPr>
            <a:endParaRPr lang="en-US" sz="2000" dirty="0" smtClean="0"/>
          </a:p>
          <a:p>
            <a:pPr marL="0" indent="0">
              <a:buNone/>
            </a:pPr>
            <a:endParaRPr lang="en-US" sz="2000" dirty="0" smtClean="0"/>
          </a:p>
        </p:txBody>
      </p:sp>
    </p:spTree>
    <p:extLst>
      <p:ext uri="{BB962C8B-B14F-4D97-AF65-F5344CB8AC3E}">
        <p14:creationId xmlns:p14="http://schemas.microsoft.com/office/powerpoint/2010/main" val="2814645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What’s going on in the East? </a:t>
            </a:r>
            <a:endParaRPr lang="en-US" dirty="0"/>
          </a:p>
        </p:txBody>
      </p:sp>
    </p:spTree>
    <p:extLst>
      <p:ext uri="{BB962C8B-B14F-4D97-AF65-F5344CB8AC3E}">
        <p14:creationId xmlns:p14="http://schemas.microsoft.com/office/powerpoint/2010/main" val="1553850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Why do “sweatshops” exist still today?</a:t>
            </a:r>
            <a:br>
              <a:rPr lang="en-US" dirty="0" smtClean="0"/>
            </a:br>
            <a:endParaRPr lang="en-US" dirty="0"/>
          </a:p>
          <a:p>
            <a:pPr>
              <a:buFont typeface="Wingdings" panose="05000000000000000000" pitchFamily="2" charset="2"/>
              <a:buChar char="à"/>
            </a:pPr>
            <a:r>
              <a:rPr lang="en-US" sz="2000" dirty="0" smtClean="0"/>
              <a:t>a </a:t>
            </a:r>
            <a:r>
              <a:rPr lang="en-US" sz="2000" dirty="0"/>
              <a:t>factory or workshop, especially in the clothing industry, where manual workers are employed at very low wages for long hours and under poor conditions</a:t>
            </a:r>
            <a:r>
              <a:rPr lang="en-US" sz="2000" dirty="0" smtClean="0"/>
              <a:t>.</a:t>
            </a:r>
          </a:p>
          <a:p>
            <a:pPr>
              <a:buFont typeface="Wingdings" panose="05000000000000000000" pitchFamily="2" charset="2"/>
              <a:buChar char="à"/>
            </a:pPr>
            <a:endParaRPr lang="en-US" sz="2000" dirty="0"/>
          </a:p>
          <a:p>
            <a:pPr>
              <a:buFont typeface="Wingdings" panose="05000000000000000000" pitchFamily="2" charset="2"/>
              <a:buChar char="à"/>
            </a:pPr>
            <a:endParaRPr lang="en-US" sz="2000" dirty="0" smtClean="0"/>
          </a:p>
          <a:p>
            <a:pPr marL="0" indent="0">
              <a:buNone/>
            </a:pPr>
            <a:endParaRPr lang="en-US" sz="2000" dirty="0" smtClean="0"/>
          </a:p>
        </p:txBody>
      </p:sp>
    </p:spTree>
    <p:extLst>
      <p:ext uri="{BB962C8B-B14F-4D97-AF65-F5344CB8AC3E}">
        <p14:creationId xmlns:p14="http://schemas.microsoft.com/office/powerpoint/2010/main" val="147658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weatshop political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004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weatshop political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734"/>
            <a:ext cx="9327497" cy="692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28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QUICK DISCUSSION</a:t>
            </a:r>
            <a:endParaRPr lang="en-US" dirty="0"/>
          </a:p>
        </p:txBody>
      </p:sp>
      <p:sp>
        <p:nvSpPr>
          <p:cNvPr id="77827" name="Content Placeholder 2"/>
          <p:cNvSpPr>
            <a:spLocks noGrp="1"/>
          </p:cNvSpPr>
          <p:nvPr>
            <p:ph idx="1"/>
          </p:nvPr>
        </p:nvSpPr>
        <p:spPr/>
        <p:txBody>
          <a:bodyPr>
            <a:normAutofit/>
          </a:bodyPr>
          <a:lstStyle/>
          <a:p>
            <a:r>
              <a:rPr lang="en-US" sz="3600" i="1" dirty="0">
                <a:solidFill>
                  <a:schemeClr val="accent1">
                    <a:lumMod val="75000"/>
                  </a:schemeClr>
                </a:solidFill>
              </a:rPr>
              <a:t>How did people respond to the changes and abuses of the Industrial </a:t>
            </a:r>
            <a:r>
              <a:rPr lang="en-US" sz="3600" i="1" dirty="0" smtClean="0">
                <a:solidFill>
                  <a:schemeClr val="accent1">
                    <a:lumMod val="75000"/>
                  </a:schemeClr>
                </a:solidFill>
              </a:rPr>
              <a:t>Revolution?</a:t>
            </a:r>
          </a:p>
          <a:p>
            <a:pPr lvl="1"/>
            <a:r>
              <a:rPr lang="en-US" altLang="en-US" sz="2800" i="1" dirty="0" smtClean="0">
                <a:solidFill>
                  <a:schemeClr val="accent1">
                    <a:lumMod val="75000"/>
                  </a:schemeClr>
                </a:solidFill>
              </a:rPr>
              <a:t>How would </a:t>
            </a:r>
            <a:r>
              <a:rPr lang="en-US" altLang="en-US" sz="2800" i="1" u="sng" dirty="0" smtClean="0">
                <a:solidFill>
                  <a:schemeClr val="accent1">
                    <a:lumMod val="75000"/>
                  </a:schemeClr>
                </a:solidFill>
              </a:rPr>
              <a:t>you</a:t>
            </a:r>
            <a:r>
              <a:rPr lang="en-US" altLang="en-US" sz="2800" i="1" dirty="0" smtClean="0">
                <a:solidFill>
                  <a:schemeClr val="accent1">
                    <a:lumMod val="75000"/>
                  </a:schemeClr>
                </a:solidFill>
              </a:rPr>
              <a:t> respond if you were in those situations?</a:t>
            </a:r>
            <a:endParaRPr lang="en-US" altLang="en-US" sz="2800" dirty="0"/>
          </a:p>
        </p:txBody>
      </p:sp>
    </p:spTree>
    <p:extLst>
      <p:ext uri="{BB962C8B-B14F-4D97-AF65-F5344CB8AC3E}">
        <p14:creationId xmlns:p14="http://schemas.microsoft.com/office/powerpoint/2010/main" val="1394009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smtClean="0">
                <a:solidFill>
                  <a:schemeClr val="accent1">
                    <a:lumMod val="75000"/>
                  </a:schemeClr>
                </a:solidFill>
              </a:rPr>
              <a:t>How </a:t>
            </a:r>
            <a:r>
              <a:rPr lang="en-US" i="1" dirty="0">
                <a:solidFill>
                  <a:schemeClr val="accent1">
                    <a:lumMod val="75000"/>
                  </a:schemeClr>
                </a:solidFill>
              </a:rPr>
              <a:t>did people respond to the changes and abuses of the Industrial </a:t>
            </a:r>
            <a:r>
              <a:rPr lang="en-US" i="1" dirty="0" smtClean="0">
                <a:solidFill>
                  <a:schemeClr val="accent1">
                    <a:lumMod val="75000"/>
                  </a:schemeClr>
                </a:solidFill>
              </a:rPr>
              <a:t>Revolution?</a:t>
            </a:r>
            <a:endParaRPr lang="en-US" dirty="0"/>
          </a:p>
        </p:txBody>
      </p:sp>
      <p:pic>
        <p:nvPicPr>
          <p:cNvPr id="78852" name="Picture 2" descr="http://hiphappy.files.wordpress.com/2008/10/strike-women.jpg"/>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r="-121"/>
          <a:stretch>
            <a:fillRect/>
          </a:stretch>
        </p:blipFill>
        <p:spPr bwMode="auto">
          <a:xfrm>
            <a:off x="999858" y="2112236"/>
            <a:ext cx="7494352" cy="446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02672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smtClean="0">
                <a:solidFill>
                  <a:schemeClr val="accent1">
                    <a:lumMod val="75000"/>
                  </a:schemeClr>
                </a:solidFill>
              </a:rPr>
              <a:t>How </a:t>
            </a:r>
            <a:r>
              <a:rPr lang="en-US" i="1" dirty="0">
                <a:solidFill>
                  <a:schemeClr val="accent1">
                    <a:lumMod val="75000"/>
                  </a:schemeClr>
                </a:solidFill>
              </a:rPr>
              <a:t>did people respond to the changes and abuses of the Industrial </a:t>
            </a:r>
            <a:r>
              <a:rPr lang="en-US" i="1" dirty="0" smtClean="0">
                <a:solidFill>
                  <a:schemeClr val="accent1">
                    <a:lumMod val="75000"/>
                  </a:schemeClr>
                </a:solidFill>
              </a:rPr>
              <a:t>Revolution?</a:t>
            </a:r>
            <a:endParaRPr lang="en-US" dirty="0"/>
          </a:p>
        </p:txBody>
      </p:sp>
      <p:sp>
        <p:nvSpPr>
          <p:cNvPr id="5" name="Content Placeholder 2"/>
          <p:cNvSpPr>
            <a:spLocks noGrp="1"/>
          </p:cNvSpPr>
          <p:nvPr>
            <p:ph idx="1"/>
          </p:nvPr>
        </p:nvSpPr>
        <p:spPr>
          <a:xfrm>
            <a:off x="628650" y="2033899"/>
            <a:ext cx="7886700" cy="4143064"/>
          </a:xfrm>
        </p:spPr>
        <p:txBody>
          <a:bodyPr/>
          <a:lstStyle/>
          <a:p>
            <a:pPr eaLnBrk="1" hangingPunct="1"/>
            <a:r>
              <a:rPr lang="en-US" altLang="en-US" sz="2800" dirty="0"/>
              <a:t>USA passed child labor and women labor </a:t>
            </a:r>
            <a:r>
              <a:rPr lang="en-US" altLang="en-US" sz="2800" dirty="0" smtClean="0"/>
              <a:t>laws</a:t>
            </a:r>
            <a:br>
              <a:rPr lang="en-US" altLang="en-US" sz="2800" dirty="0" smtClean="0"/>
            </a:br>
            <a:endParaRPr lang="en-US" altLang="en-US" sz="2800" dirty="0"/>
          </a:p>
          <a:p>
            <a:pPr eaLnBrk="1" hangingPunct="1"/>
            <a:r>
              <a:rPr lang="en-US" altLang="en-US" sz="2800" dirty="0"/>
              <a:t>Reformers regulated living and working </a:t>
            </a:r>
            <a:r>
              <a:rPr lang="en-US" altLang="en-US" sz="2800" dirty="0" smtClean="0"/>
              <a:t>conditions</a:t>
            </a:r>
            <a:br>
              <a:rPr lang="en-US" altLang="en-US" sz="2800" dirty="0" smtClean="0"/>
            </a:br>
            <a:endParaRPr lang="en-US" altLang="en-US" sz="2800" dirty="0"/>
          </a:p>
          <a:p>
            <a:pPr eaLnBrk="1" hangingPunct="1"/>
            <a:r>
              <a:rPr lang="en-US" altLang="en-US" sz="2800" dirty="0"/>
              <a:t>Workers formed </a:t>
            </a:r>
            <a:r>
              <a:rPr lang="en-US" altLang="en-US" sz="2800" u="sng" dirty="0" smtClean="0"/>
              <a:t>unions</a:t>
            </a:r>
          </a:p>
        </p:txBody>
      </p:sp>
    </p:spTree>
    <p:extLst>
      <p:ext uri="{BB962C8B-B14F-4D97-AF65-F5344CB8AC3E}">
        <p14:creationId xmlns:p14="http://schemas.microsoft.com/office/powerpoint/2010/main" val="2592060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smtClean="0">
                <a:solidFill>
                  <a:schemeClr val="accent1">
                    <a:lumMod val="75000"/>
                  </a:schemeClr>
                </a:solidFill>
              </a:rPr>
              <a:t>How </a:t>
            </a:r>
            <a:r>
              <a:rPr lang="en-US" i="1" dirty="0">
                <a:solidFill>
                  <a:schemeClr val="accent1">
                    <a:lumMod val="75000"/>
                  </a:schemeClr>
                </a:solidFill>
              </a:rPr>
              <a:t>did people respond to the changes and abuses of the Industrial </a:t>
            </a:r>
            <a:r>
              <a:rPr lang="en-US" i="1" dirty="0" smtClean="0">
                <a:solidFill>
                  <a:schemeClr val="accent1">
                    <a:lumMod val="75000"/>
                  </a:schemeClr>
                </a:solidFill>
              </a:rPr>
              <a:t>Revolution?</a:t>
            </a:r>
            <a:endParaRPr lang="en-US" dirty="0"/>
          </a:p>
        </p:txBody>
      </p:sp>
      <p:sp>
        <p:nvSpPr>
          <p:cNvPr id="78851" name="Content Placeholder 2"/>
          <p:cNvSpPr>
            <a:spLocks noGrp="1"/>
          </p:cNvSpPr>
          <p:nvPr>
            <p:ph idx="1"/>
          </p:nvPr>
        </p:nvSpPr>
        <p:spPr>
          <a:xfrm>
            <a:off x="162370" y="2085174"/>
            <a:ext cx="4452359" cy="4580520"/>
          </a:xfrm>
        </p:spPr>
        <p:txBody>
          <a:bodyPr>
            <a:normAutofit/>
          </a:bodyPr>
          <a:lstStyle/>
          <a:p>
            <a:pPr marL="0" indent="0" eaLnBrk="1" hangingPunct="1">
              <a:buNone/>
            </a:pPr>
            <a:r>
              <a:rPr lang="en-US" altLang="en-US" sz="2800" dirty="0" smtClean="0"/>
              <a:t>Unions:</a:t>
            </a:r>
          </a:p>
          <a:p>
            <a:pPr marL="457200" lvl="1" indent="0">
              <a:buNone/>
            </a:pPr>
            <a:r>
              <a:rPr lang="en-US" altLang="en-US" dirty="0" smtClean="0"/>
              <a:t>Workers join together to fight against injustices and wrongs</a:t>
            </a:r>
          </a:p>
          <a:p>
            <a:pPr marL="914400" lvl="2" indent="0">
              <a:buNone/>
            </a:pPr>
            <a:r>
              <a:rPr lang="en-US" altLang="en-US" dirty="0" smtClean="0"/>
              <a:t>Strikes and </a:t>
            </a:r>
            <a:r>
              <a:rPr lang="en-US" altLang="en-US" dirty="0" smtClean="0"/>
              <a:t>protests</a:t>
            </a:r>
            <a:endParaRPr lang="en-US" altLang="en-US" dirty="0"/>
          </a:p>
          <a:p>
            <a:pPr marL="914400" lvl="2" indent="0">
              <a:buNone/>
            </a:pPr>
            <a:endParaRPr lang="en-US" altLang="en-US" dirty="0" smtClean="0"/>
          </a:p>
          <a:p>
            <a:pPr marL="914400" lvl="2" indent="0">
              <a:buNone/>
            </a:pPr>
            <a:endParaRPr lang="en-US" altLang="en-US" dirty="0"/>
          </a:p>
          <a:p>
            <a:pPr marL="914400" lvl="2" indent="0">
              <a:buNone/>
            </a:pPr>
            <a:r>
              <a:rPr lang="en-US" altLang="en-US" i="1" dirty="0" smtClean="0"/>
              <a:t>Does this exist in the West?</a:t>
            </a:r>
          </a:p>
        </p:txBody>
      </p:sp>
      <p:pic>
        <p:nvPicPr>
          <p:cNvPr id="38914" name="Picture 2" descr="http://axisoflogic.com/artman/uploads/2/2010mayday8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314356"/>
            <a:ext cx="44577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1">
                                            <p:txEl>
                                              <p:pRg st="5" end="5"/>
                                            </p:txEl>
                                          </p:spTgt>
                                        </p:tgtEl>
                                        <p:attrNameLst>
                                          <p:attrName>style.visibility</p:attrName>
                                        </p:attrNameLst>
                                      </p:cBhvr>
                                      <p:to>
                                        <p:strVal val="visible"/>
                                      </p:to>
                                    </p:set>
                                    <p:animEffect transition="in" filter="fade">
                                      <p:cBhvr>
                                        <p:cTn id="7"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smtClean="0">
                <a:solidFill>
                  <a:schemeClr val="accent1">
                    <a:lumMod val="75000"/>
                  </a:schemeClr>
                </a:solidFill>
              </a:rPr>
              <a:t>How </a:t>
            </a:r>
            <a:r>
              <a:rPr lang="en-US" i="1" dirty="0">
                <a:solidFill>
                  <a:schemeClr val="accent1">
                    <a:lumMod val="75000"/>
                  </a:schemeClr>
                </a:solidFill>
              </a:rPr>
              <a:t>did people respond to the changes and abuses of the Industrial </a:t>
            </a:r>
            <a:r>
              <a:rPr lang="en-US" i="1" dirty="0" smtClean="0">
                <a:solidFill>
                  <a:schemeClr val="accent1">
                    <a:lumMod val="75000"/>
                  </a:schemeClr>
                </a:solidFill>
              </a:rPr>
              <a:t>Revolution?</a:t>
            </a:r>
            <a:endParaRPr lang="en-US" dirty="0"/>
          </a:p>
        </p:txBody>
      </p:sp>
      <p:sp>
        <p:nvSpPr>
          <p:cNvPr id="78851" name="Content Placeholder 2"/>
          <p:cNvSpPr>
            <a:spLocks noGrp="1"/>
          </p:cNvSpPr>
          <p:nvPr>
            <p:ph idx="1"/>
          </p:nvPr>
        </p:nvSpPr>
        <p:spPr>
          <a:xfrm>
            <a:off x="0" y="1935623"/>
            <a:ext cx="4683095" cy="4922377"/>
          </a:xfrm>
        </p:spPr>
        <p:txBody>
          <a:bodyPr>
            <a:normAutofit/>
          </a:bodyPr>
          <a:lstStyle/>
          <a:p>
            <a:pPr marL="0" indent="0" eaLnBrk="1" hangingPunct="1">
              <a:buNone/>
            </a:pPr>
            <a:r>
              <a:rPr lang="en-US" altLang="en-US" sz="2800" dirty="0" smtClean="0"/>
              <a:t>Unions:</a:t>
            </a:r>
          </a:p>
          <a:p>
            <a:pPr marL="457200" lvl="1" indent="0">
              <a:buNone/>
            </a:pPr>
            <a:r>
              <a:rPr lang="en-US" altLang="en-US" sz="2800" dirty="0" smtClean="0">
                <a:solidFill>
                  <a:schemeClr val="accent1"/>
                </a:solidFill>
              </a:rPr>
              <a:t>American </a:t>
            </a:r>
            <a:r>
              <a:rPr lang="en-US" altLang="en-US" sz="2800" dirty="0" smtClean="0">
                <a:solidFill>
                  <a:schemeClr val="accent1"/>
                </a:solidFill>
              </a:rPr>
              <a:t>Federation of Labor (AFL)</a:t>
            </a:r>
          </a:p>
          <a:p>
            <a:pPr marL="914400" lvl="2" indent="0">
              <a:buNone/>
            </a:pPr>
            <a:r>
              <a:rPr lang="en-US" altLang="en-US" sz="2400" dirty="0" smtClean="0"/>
              <a:t>Strikes allowed them to win shorter workweeks and higher wages</a:t>
            </a:r>
          </a:p>
          <a:p>
            <a:pPr marL="457200" lvl="1" indent="0">
              <a:buNone/>
            </a:pPr>
            <a:r>
              <a:rPr lang="en-US" altLang="en-US" sz="2800" dirty="0" smtClean="0">
                <a:solidFill>
                  <a:schemeClr val="accent1"/>
                </a:solidFill>
              </a:rPr>
              <a:t>Industrial Workers of the World (IWW)</a:t>
            </a:r>
          </a:p>
          <a:p>
            <a:pPr marL="914400" lvl="2" indent="0">
              <a:buNone/>
            </a:pPr>
            <a:r>
              <a:rPr lang="en-US" altLang="en-US" sz="2400" dirty="0" smtClean="0"/>
              <a:t>Socialist organization – share the wealth; take away riches from the factory owners</a:t>
            </a:r>
          </a:p>
        </p:txBody>
      </p:sp>
      <p:pic>
        <p:nvPicPr>
          <p:cNvPr id="38914" name="Picture 2" descr="http://axisoflogic.com/artman/uploads/2/2010mayday8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365631"/>
            <a:ext cx="44577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06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a:solidFill>
                  <a:schemeClr val="accent1">
                    <a:lumMod val="75000"/>
                  </a:schemeClr>
                </a:solidFill>
              </a:rPr>
              <a:t>How did people respond to the changes and abuses of the Industrial Revolution?</a:t>
            </a:r>
            <a:endParaRPr lang="en-US" dirty="0"/>
          </a:p>
        </p:txBody>
      </p:sp>
      <p:sp>
        <p:nvSpPr>
          <p:cNvPr id="79875" name="Content Placeholder 2"/>
          <p:cNvSpPr>
            <a:spLocks noGrp="1"/>
          </p:cNvSpPr>
          <p:nvPr>
            <p:ph idx="1"/>
          </p:nvPr>
        </p:nvSpPr>
        <p:spPr>
          <a:xfrm>
            <a:off x="628650" y="2162085"/>
            <a:ext cx="4933950" cy="4014877"/>
          </a:xfrm>
        </p:spPr>
        <p:txBody>
          <a:bodyPr>
            <a:normAutofit/>
          </a:bodyPr>
          <a:lstStyle/>
          <a:p>
            <a:pPr eaLnBrk="1" hangingPunct="1"/>
            <a:r>
              <a:rPr lang="en-US" altLang="en-US" sz="3200" dirty="0"/>
              <a:t>Growing gap between rich and poor made people mad</a:t>
            </a:r>
          </a:p>
          <a:p>
            <a:pPr lvl="1" eaLnBrk="1" hangingPunct="1"/>
            <a:r>
              <a:rPr lang="en-US" altLang="en-US" sz="2800" dirty="0" smtClean="0"/>
              <a:t>New economic philosophies</a:t>
            </a:r>
          </a:p>
          <a:p>
            <a:pPr lvl="1" eaLnBrk="1" hangingPunct="1"/>
            <a:r>
              <a:rPr lang="en-US" altLang="en-US" sz="2800" dirty="0" smtClean="0"/>
              <a:t>Socialism </a:t>
            </a:r>
            <a:r>
              <a:rPr lang="en-US" altLang="en-US" sz="2800" dirty="0"/>
              <a:t>and communism</a:t>
            </a:r>
          </a:p>
          <a:p>
            <a:pPr lvl="2" eaLnBrk="1" hangingPunct="1"/>
            <a:r>
              <a:rPr lang="en-US" altLang="en-US" sz="2400" dirty="0"/>
              <a:t>Government controls and plans the economy </a:t>
            </a:r>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49438"/>
            <a:ext cx="2922588"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316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altLang="en-US" smtClean="0"/>
              <a:t>LONG-TERM EFFECTS </a:t>
            </a:r>
          </a:p>
        </p:txBody>
      </p:sp>
      <p:sp>
        <p:nvSpPr>
          <p:cNvPr id="52227" name="Text Placeholder 4"/>
          <p:cNvSpPr>
            <a:spLocks noGrp="1"/>
          </p:cNvSpPr>
          <p:nvPr>
            <p:ph type="body" idx="1"/>
          </p:nvPr>
        </p:nvSpPr>
        <p:spPr/>
        <p:txBody>
          <a:bodyPr rtlCol="0">
            <a:normAutofit/>
          </a:bodyPr>
          <a:lstStyle/>
          <a:p>
            <a:pPr eaLnBrk="1" fontAlgn="auto" hangingPunct="1">
              <a:spcAft>
                <a:spcPts val="0"/>
              </a:spcAft>
              <a:defRPr/>
            </a:pPr>
            <a:r>
              <a:rPr lang="en-US" altLang="en-US" smtClean="0"/>
              <a:t>ENOUGH DEPRESSING STUFF; LET’S DISCUSS HAPPY IMPACTS</a:t>
            </a:r>
          </a:p>
        </p:txBody>
      </p:sp>
    </p:spTree>
    <p:extLst>
      <p:ext uri="{BB962C8B-B14F-4D97-AF65-F5344CB8AC3E}">
        <p14:creationId xmlns:p14="http://schemas.microsoft.com/office/powerpoint/2010/main" val="671307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INDUSTRIAL EAST</a:t>
            </a:r>
            <a:endParaRPr lang="en-US" dirty="0"/>
          </a:p>
        </p:txBody>
      </p:sp>
      <p:sp>
        <p:nvSpPr>
          <p:cNvPr id="3" name="Text Placeholder 2"/>
          <p:cNvSpPr>
            <a:spLocks noGrp="1"/>
          </p:cNvSpPr>
          <p:nvPr>
            <p:ph type="body" idx="1"/>
          </p:nvPr>
        </p:nvSpPr>
        <p:spPr/>
        <p:txBody>
          <a:bodyPr/>
          <a:lstStyle/>
          <a:p>
            <a:r>
              <a:rPr lang="en-US" altLang="en-US" dirty="0" smtClean="0"/>
              <a:t>A brief overview!</a:t>
            </a:r>
            <a:endParaRPr lang="en-US" altLang="en-US" b="1" i="1" dirty="0">
              <a:solidFill>
                <a:schemeClr val="accent1"/>
              </a:solidFill>
            </a:endParaRPr>
          </a:p>
        </p:txBody>
      </p:sp>
    </p:spTree>
    <p:extLst>
      <p:ext uri="{BB962C8B-B14F-4D97-AF65-F5344CB8AC3E}">
        <p14:creationId xmlns:p14="http://schemas.microsoft.com/office/powerpoint/2010/main" val="2924551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b="1" dirty="0" smtClean="0">
                <a:solidFill>
                  <a:schemeClr val="accent1"/>
                </a:solidFill>
              </a:rPr>
              <a:t>Leisure</a:t>
            </a:r>
          </a:p>
        </p:txBody>
      </p:sp>
      <p:sp>
        <p:nvSpPr>
          <p:cNvPr id="81923" name="Rectangle 3"/>
          <p:cNvSpPr>
            <a:spLocks noGrp="1" noChangeArrowheads="1"/>
          </p:cNvSpPr>
          <p:nvPr>
            <p:ph idx="1"/>
          </p:nvPr>
        </p:nvSpPr>
        <p:spPr>
          <a:xfrm>
            <a:off x="628652" y="1825627"/>
            <a:ext cx="4530781" cy="4727575"/>
          </a:xfrm>
        </p:spPr>
        <p:txBody>
          <a:bodyPr>
            <a:normAutofit/>
          </a:bodyPr>
          <a:lstStyle/>
          <a:p>
            <a:pPr eaLnBrk="1" hangingPunct="1"/>
            <a:r>
              <a:rPr lang="en-US" altLang="en-US" sz="2800" dirty="0"/>
              <a:t>By the 1900s, more money + more free time = more fun</a:t>
            </a:r>
            <a:r>
              <a:rPr lang="en-US" altLang="en-US" sz="2800" dirty="0" smtClean="0"/>
              <a:t>!</a:t>
            </a:r>
          </a:p>
          <a:p>
            <a:pPr lvl="1"/>
            <a:r>
              <a:rPr lang="en-US" altLang="en-US" dirty="0" smtClean="0"/>
              <a:t>Disposable income due to minimum wage</a:t>
            </a:r>
          </a:p>
          <a:p>
            <a:pPr lvl="1"/>
            <a:r>
              <a:rPr lang="en-US" altLang="en-US" dirty="0" smtClean="0"/>
              <a:t>Free time due to shortened work day</a:t>
            </a:r>
          </a:p>
          <a:p>
            <a:r>
              <a:rPr lang="en-US" altLang="en-US" dirty="0" smtClean="0"/>
              <a:t>This leads to a </a:t>
            </a:r>
            <a:r>
              <a:rPr lang="en-US" altLang="en-US" dirty="0" smtClean="0">
                <a:solidFill>
                  <a:schemeClr val="accent1"/>
                </a:solidFill>
              </a:rPr>
              <a:t>consumer culture </a:t>
            </a:r>
            <a:r>
              <a:rPr lang="en-US" altLang="en-US" dirty="0" smtClean="0"/>
              <a:t>in the US</a:t>
            </a:r>
            <a:endParaRPr lang="en-US" altLang="en-US" dirty="0"/>
          </a:p>
        </p:txBody>
      </p:sp>
      <p:pic>
        <p:nvPicPr>
          <p:cNvPr id="81924" name="Picture 4" descr="C:\DOCUME~1\Amy\LOCALS~1\Temp\~AUT000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27" y="601663"/>
            <a:ext cx="2759075"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descr="C:\DOCUME~1\Amy\LOCALS~1\Temp\~AUT000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5" y="4508500"/>
            <a:ext cx="31067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674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dirty="0" smtClean="0"/>
              <a:t>Mass Culture</a:t>
            </a:r>
          </a:p>
        </p:txBody>
      </p:sp>
      <p:sp>
        <p:nvSpPr>
          <p:cNvPr id="81923" name="Rectangle 3"/>
          <p:cNvSpPr>
            <a:spLocks noGrp="1" noChangeArrowheads="1"/>
          </p:cNvSpPr>
          <p:nvPr>
            <p:ph idx="1"/>
          </p:nvPr>
        </p:nvSpPr>
        <p:spPr>
          <a:xfrm>
            <a:off x="628652" y="1825627"/>
            <a:ext cx="4507369" cy="4727575"/>
          </a:xfrm>
        </p:spPr>
        <p:txBody>
          <a:bodyPr>
            <a:normAutofit/>
          </a:bodyPr>
          <a:lstStyle/>
          <a:p>
            <a:pPr eaLnBrk="1" hangingPunct="1"/>
            <a:r>
              <a:rPr lang="en-US" altLang="en-US" sz="2800" dirty="0" smtClean="0"/>
              <a:t>Amusement Parks</a:t>
            </a:r>
          </a:p>
          <a:p>
            <a:pPr lvl="1"/>
            <a:r>
              <a:rPr lang="en-US" altLang="en-US" dirty="0" smtClean="0"/>
              <a:t>Roller coasters and Ferris wheels</a:t>
            </a:r>
            <a:endParaRPr lang="en-US" altLang="en-US" dirty="0"/>
          </a:p>
          <a:p>
            <a:pPr eaLnBrk="1" hangingPunct="1"/>
            <a:r>
              <a:rPr lang="en-US" altLang="en-US" sz="2800" dirty="0" smtClean="0"/>
              <a:t>Circuses</a:t>
            </a:r>
            <a:endParaRPr lang="en-US" altLang="en-US" sz="2800" dirty="0"/>
          </a:p>
        </p:txBody>
      </p:sp>
      <p:pic>
        <p:nvPicPr>
          <p:cNvPr id="1028" name="Picture 4" descr="http://www.circushistory.org/Photos/bw-1963Ju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607567"/>
            <a:ext cx="3971925" cy="6019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rivista-cdn.hvmag.com/images/cache/cache_7/cache_8/cache_4/New_History_Kingspt-a4993487.jpeg?ver=1505328891&amp;aspectratio=1.5009380863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3" y="3630627"/>
            <a:ext cx="4600535" cy="306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46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a:t>Mass Culture</a:t>
            </a:r>
            <a:endParaRPr lang="en-US" altLang="en-US" dirty="0" smtClean="0"/>
          </a:p>
        </p:txBody>
      </p:sp>
      <p:sp>
        <p:nvSpPr>
          <p:cNvPr id="81923" name="Rectangle 3"/>
          <p:cNvSpPr>
            <a:spLocks noGrp="1" noChangeArrowheads="1"/>
          </p:cNvSpPr>
          <p:nvPr>
            <p:ph idx="1"/>
          </p:nvPr>
        </p:nvSpPr>
        <p:spPr>
          <a:xfrm>
            <a:off x="264921" y="1560708"/>
            <a:ext cx="4603642" cy="4727575"/>
          </a:xfrm>
        </p:spPr>
        <p:txBody>
          <a:bodyPr>
            <a:noAutofit/>
          </a:bodyPr>
          <a:lstStyle/>
          <a:p>
            <a:pPr eaLnBrk="1" hangingPunct="1"/>
            <a:r>
              <a:rPr lang="en-US" altLang="en-US" sz="3200" dirty="0" smtClean="0"/>
              <a:t>Bicycles</a:t>
            </a:r>
          </a:p>
          <a:p>
            <a:pPr lvl="1"/>
            <a:r>
              <a:rPr lang="en-US" altLang="en-US" sz="2800" dirty="0" smtClean="0"/>
              <a:t>Led to women wearing ‘split skirts’ on a regular basis! </a:t>
            </a:r>
            <a:endParaRPr lang="en-US" altLang="en-US" sz="2800" dirty="0"/>
          </a:p>
          <a:p>
            <a:pPr lvl="1"/>
            <a:r>
              <a:rPr lang="en-US" altLang="en-US" sz="2800" dirty="0" smtClean="0"/>
              <a:t>“I think bicycling has done more to emancipate women than anything else in the world. … it gives women a feeling of freedom and self-reliance.” – Susan B. Anthony</a:t>
            </a:r>
            <a:endParaRPr lang="en-US" altLang="en-US" sz="2800" dirty="0"/>
          </a:p>
        </p:txBody>
      </p:sp>
      <p:pic>
        <p:nvPicPr>
          <p:cNvPr id="2052" name="Picture 4" descr="https://i.pinimg.com/736x/76/40/e3/7640e32030cc8013cbebeeabefc9838e--victorian-era-dresses-victorian-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57" y="273465"/>
            <a:ext cx="4063851" cy="3069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oweryboyshistory.com/wp-content/uploads/2012/11/getty.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775" y="2859991"/>
            <a:ext cx="3896633" cy="399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76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4448" y="348034"/>
            <a:ext cx="7886700" cy="1325563"/>
          </a:xfrm>
        </p:spPr>
        <p:txBody>
          <a:bodyPr/>
          <a:lstStyle/>
          <a:p>
            <a:r>
              <a:rPr lang="en-US" altLang="en-US" dirty="0"/>
              <a:t>Mass Culture</a:t>
            </a:r>
            <a:endParaRPr lang="en-US" altLang="en-US" dirty="0" smtClean="0"/>
          </a:p>
        </p:txBody>
      </p:sp>
      <p:sp>
        <p:nvSpPr>
          <p:cNvPr id="81923" name="Rectangle 3"/>
          <p:cNvSpPr>
            <a:spLocks noGrp="1" noChangeArrowheads="1"/>
          </p:cNvSpPr>
          <p:nvPr>
            <p:ph idx="1"/>
          </p:nvPr>
        </p:nvSpPr>
        <p:spPr>
          <a:xfrm>
            <a:off x="68366" y="1825627"/>
            <a:ext cx="3819970" cy="4727575"/>
          </a:xfrm>
        </p:spPr>
        <p:txBody>
          <a:bodyPr>
            <a:normAutofit/>
          </a:bodyPr>
          <a:lstStyle/>
          <a:p>
            <a:pPr eaLnBrk="1" hangingPunct="1"/>
            <a:r>
              <a:rPr lang="en-US" altLang="en-US" sz="2800" dirty="0" smtClean="0"/>
              <a:t>Spectator sports – baseball, boxing, football</a:t>
            </a:r>
            <a:endParaRPr lang="en-US" altLang="en-US" sz="2800" dirty="0"/>
          </a:p>
          <a:p>
            <a:pPr eaLnBrk="1" hangingPunct="1"/>
            <a:r>
              <a:rPr lang="en-US" altLang="en-US" sz="2800" dirty="0" smtClean="0"/>
              <a:t>Operas</a:t>
            </a:r>
            <a:r>
              <a:rPr lang="en-US" altLang="en-US" sz="2800" dirty="0"/>
              <a:t>, </a:t>
            </a:r>
            <a:r>
              <a:rPr lang="en-US" altLang="en-US" sz="2800" dirty="0" smtClean="0"/>
              <a:t>theaters, museums</a:t>
            </a:r>
            <a:endParaRPr lang="en-US" altLang="en-US" sz="2800" dirty="0"/>
          </a:p>
        </p:txBody>
      </p:sp>
      <p:pic>
        <p:nvPicPr>
          <p:cNvPr id="3074" name="Picture 2" descr="https://now.uiowa.edu/sites/now.uiowa.edu/files/styles/640_wide/public/primary-media/Old-Gold-Holbrook-NEW.jpg?itok=kcrX7y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095" y="3948103"/>
            <a:ext cx="4051719" cy="33363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igital.libraries.uc.edu/exhibits/arb/yearbooks/1896Baseb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083" y="74740"/>
            <a:ext cx="4965850" cy="38733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gannett-cdn.com/-mm-/b863dc6e4d46434e8d1d88b3c13e028bbea7c006/c=339-0-3174-1601&amp;r=1280x720&amp;r=540/local/-/media/2017/11/02/USATODAY/USATODAY/636451781923132646-USATSI-103865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0945"/>
            <a:ext cx="512445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83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60284" y="-159053"/>
            <a:ext cx="7886700" cy="1325563"/>
          </a:xfrm>
        </p:spPr>
        <p:txBody>
          <a:bodyPr/>
          <a:lstStyle/>
          <a:p>
            <a:r>
              <a:rPr lang="en-US" altLang="en-US" dirty="0"/>
              <a:t>Mass Culture</a:t>
            </a:r>
            <a:endParaRPr lang="en-US" altLang="en-US" dirty="0" smtClean="0"/>
          </a:p>
        </p:txBody>
      </p:sp>
      <p:sp>
        <p:nvSpPr>
          <p:cNvPr id="82947" name="Content Placeholder 2"/>
          <p:cNvSpPr>
            <a:spLocks noGrp="1"/>
          </p:cNvSpPr>
          <p:nvPr>
            <p:ph idx="1"/>
          </p:nvPr>
        </p:nvSpPr>
        <p:spPr>
          <a:xfrm>
            <a:off x="628650" y="5682954"/>
            <a:ext cx="7886700" cy="1051132"/>
          </a:xfrm>
        </p:spPr>
        <p:txBody>
          <a:bodyPr>
            <a:normAutofit/>
          </a:bodyPr>
          <a:lstStyle/>
          <a:p>
            <a:pPr eaLnBrk="1" hangingPunct="1"/>
            <a:r>
              <a:rPr lang="en-US" altLang="en-US" dirty="0" smtClean="0"/>
              <a:t>Realism and Romanticism in artwork </a:t>
            </a:r>
          </a:p>
          <a:p>
            <a:pPr eaLnBrk="1" hangingPunct="1"/>
            <a:r>
              <a:rPr lang="en-US" altLang="en-US" dirty="0" smtClean="0"/>
              <a:t>Art schools</a:t>
            </a:r>
          </a:p>
        </p:txBody>
      </p:sp>
      <p:pic>
        <p:nvPicPr>
          <p:cNvPr id="82948" name="Picture 2" descr="C:\DOCUME~1\Amy\LOCALS~1\Temp\~AUT000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819" y="968138"/>
            <a:ext cx="6564313"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2" descr="C:\DOCUME~1\Amy\LOCALS~1\Temp\~AUT000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050" y="968138"/>
            <a:ext cx="576103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84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60284" y="-159053"/>
            <a:ext cx="7886700" cy="1325563"/>
          </a:xfrm>
        </p:spPr>
        <p:txBody>
          <a:bodyPr/>
          <a:lstStyle/>
          <a:p>
            <a:r>
              <a:rPr lang="en-US" altLang="en-US" dirty="0"/>
              <a:t>Mass Culture</a:t>
            </a:r>
            <a:endParaRPr lang="en-US" altLang="en-US" dirty="0" smtClean="0"/>
          </a:p>
        </p:txBody>
      </p:sp>
      <p:sp>
        <p:nvSpPr>
          <p:cNvPr id="82947" name="Content Placeholder 2"/>
          <p:cNvSpPr>
            <a:spLocks noGrp="1"/>
          </p:cNvSpPr>
          <p:nvPr>
            <p:ph idx="1"/>
          </p:nvPr>
        </p:nvSpPr>
        <p:spPr>
          <a:xfrm>
            <a:off x="628650" y="5682954"/>
            <a:ext cx="7886700" cy="1051132"/>
          </a:xfrm>
        </p:spPr>
        <p:txBody>
          <a:bodyPr>
            <a:normAutofit fontScale="92500" lnSpcReduction="20000"/>
          </a:bodyPr>
          <a:lstStyle/>
          <a:p>
            <a:pPr eaLnBrk="1" hangingPunct="1"/>
            <a:r>
              <a:rPr lang="en-US" altLang="en-US" dirty="0" smtClean="0"/>
              <a:t>Newspapers – Joseph Pulitzer; William Randolph Hearst</a:t>
            </a:r>
          </a:p>
          <a:p>
            <a:pPr eaLnBrk="1" hangingPunct="1"/>
            <a:r>
              <a:rPr lang="en-US" altLang="en-US" dirty="0" smtClean="0"/>
              <a:t>Fiction – Mark Twain</a:t>
            </a:r>
          </a:p>
        </p:txBody>
      </p:sp>
      <p:pic>
        <p:nvPicPr>
          <p:cNvPr id="4098" name="Picture 2" descr="https://assets.americanliterature.com/al/images/book/huckleberry-finn-with-rabb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272" y="819095"/>
            <a:ext cx="3489712" cy="47621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vesmag.com/hearstjour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61" y="750511"/>
            <a:ext cx="5012791" cy="493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223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60284" y="-159053"/>
            <a:ext cx="7886700" cy="1325563"/>
          </a:xfrm>
        </p:spPr>
        <p:txBody>
          <a:bodyPr/>
          <a:lstStyle/>
          <a:p>
            <a:r>
              <a:rPr lang="en-US" altLang="en-US" dirty="0"/>
              <a:t>Mass Culture</a:t>
            </a:r>
            <a:endParaRPr lang="en-US" altLang="en-US" dirty="0" smtClean="0"/>
          </a:p>
        </p:txBody>
      </p:sp>
      <p:sp>
        <p:nvSpPr>
          <p:cNvPr id="82947" name="Content Placeholder 2"/>
          <p:cNvSpPr>
            <a:spLocks noGrp="1"/>
          </p:cNvSpPr>
          <p:nvPr>
            <p:ph idx="1"/>
          </p:nvPr>
        </p:nvSpPr>
        <p:spPr>
          <a:xfrm>
            <a:off x="628650" y="5682954"/>
            <a:ext cx="7886700" cy="1051132"/>
          </a:xfrm>
        </p:spPr>
        <p:txBody>
          <a:bodyPr>
            <a:normAutofit fontScale="92500"/>
          </a:bodyPr>
          <a:lstStyle/>
          <a:p>
            <a:pPr eaLnBrk="1" hangingPunct="1"/>
            <a:r>
              <a:rPr lang="en-US" altLang="en-US" dirty="0" smtClean="0"/>
              <a:t>Shopping centers, malls, and chain stores</a:t>
            </a:r>
          </a:p>
          <a:p>
            <a:pPr eaLnBrk="1" hangingPunct="1"/>
            <a:r>
              <a:rPr lang="en-US" altLang="en-US" dirty="0" smtClean="0"/>
              <a:t>Advertising </a:t>
            </a:r>
          </a:p>
        </p:txBody>
      </p:sp>
      <p:pic>
        <p:nvPicPr>
          <p:cNvPr id="5122" name="Picture 2" descr="https://boygeniusreport.files.wordpress.com/2015/03/mad-men-season-7.jpg?quality=98&amp;strip=all&amp;w=782"/>
          <p:cNvPicPr>
            <a:picLocks noChangeAspect="1" noChangeArrowheads="1"/>
          </p:cNvPicPr>
          <p:nvPr/>
        </p:nvPicPr>
        <p:blipFill rotWithShape="1">
          <a:blip r:embed="rId2">
            <a:extLst>
              <a:ext uri="{28A0092B-C50C-407E-A947-70E740481C1C}">
                <a14:useLocalDpi xmlns:a14="http://schemas.microsoft.com/office/drawing/2010/main" val="0"/>
              </a:ext>
            </a:extLst>
          </a:blip>
          <a:srcRect l="25539" t="-1" r="13998" b="-629"/>
          <a:stretch/>
        </p:blipFill>
        <p:spPr bwMode="auto">
          <a:xfrm>
            <a:off x="5136022" y="1166510"/>
            <a:ext cx="4503634" cy="42173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dxhistory.com/assets/images/marshal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7360"/>
            <a:ext cx="6191250" cy="423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06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Education</a:t>
            </a:r>
            <a:endParaRPr lang="en-US" dirty="0"/>
          </a:p>
        </p:txBody>
      </p:sp>
      <p:sp>
        <p:nvSpPr>
          <p:cNvPr id="3" name="Content Placeholder 2"/>
          <p:cNvSpPr>
            <a:spLocks noGrp="1"/>
          </p:cNvSpPr>
          <p:nvPr>
            <p:ph idx="1"/>
          </p:nvPr>
        </p:nvSpPr>
        <p:spPr>
          <a:xfrm>
            <a:off x="1" y="1572426"/>
            <a:ext cx="3373222" cy="5006190"/>
          </a:xfrm>
        </p:spPr>
        <p:txBody>
          <a:bodyPr>
            <a:normAutofit/>
          </a:bodyPr>
          <a:lstStyle/>
          <a:p>
            <a:r>
              <a:rPr lang="en-US" dirty="0" smtClean="0"/>
              <a:t>By 1895, most states passed laws requiring 12 to 16 weeks annually of school attendance for students aged 8-14</a:t>
            </a:r>
          </a:p>
          <a:p>
            <a:r>
              <a:rPr lang="en-US" dirty="0" smtClean="0"/>
              <a:t>High schools </a:t>
            </a:r>
          </a:p>
          <a:p>
            <a:r>
              <a:rPr lang="en-US" dirty="0" smtClean="0"/>
              <a:t>Colleges and universities</a:t>
            </a:r>
            <a:endParaRPr lang="en-US" dirty="0"/>
          </a:p>
        </p:txBody>
      </p:sp>
      <p:pic>
        <p:nvPicPr>
          <p:cNvPr id="6146" name="Picture 2" descr="https://www.worldwidelearn.com/img/article/growth-us-higher-education_20071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222" y="1864983"/>
            <a:ext cx="5770778" cy="387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74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99" y="365126"/>
            <a:ext cx="8310251" cy="1325563"/>
          </a:xfrm>
        </p:spPr>
        <p:txBody>
          <a:bodyPr/>
          <a:lstStyle/>
          <a:p>
            <a:r>
              <a:rPr lang="en-US" dirty="0" smtClean="0"/>
              <a:t>New </a:t>
            </a:r>
            <a:r>
              <a:rPr lang="en-US" dirty="0" smtClean="0"/>
              <a:t/>
            </a:r>
            <a:br>
              <a:rPr lang="en-US" dirty="0" smtClean="0"/>
            </a:br>
            <a:r>
              <a:rPr lang="en-US" dirty="0" smtClean="0"/>
              <a:t>Technology</a:t>
            </a:r>
            <a:endParaRPr lang="en-US" dirty="0"/>
          </a:p>
        </p:txBody>
      </p:sp>
      <p:sp>
        <p:nvSpPr>
          <p:cNvPr id="3" name="Content Placeholder 2"/>
          <p:cNvSpPr>
            <a:spLocks noGrp="1"/>
          </p:cNvSpPr>
          <p:nvPr>
            <p:ph idx="1"/>
          </p:nvPr>
        </p:nvSpPr>
        <p:spPr>
          <a:xfrm>
            <a:off x="324740" y="1825625"/>
            <a:ext cx="2662578" cy="4351338"/>
          </a:xfrm>
        </p:spPr>
        <p:txBody>
          <a:bodyPr/>
          <a:lstStyle/>
          <a:p>
            <a:r>
              <a:rPr lang="en-US" dirty="0" smtClean="0"/>
              <a:t>Airplanes</a:t>
            </a:r>
          </a:p>
          <a:p>
            <a:r>
              <a:rPr lang="en-US" dirty="0" smtClean="0"/>
              <a:t>More advanced printers</a:t>
            </a:r>
          </a:p>
          <a:p>
            <a:r>
              <a:rPr lang="en-US" dirty="0" smtClean="0"/>
              <a:t>Skyscrapers</a:t>
            </a:r>
          </a:p>
          <a:p>
            <a:r>
              <a:rPr lang="en-US" dirty="0" smtClean="0"/>
              <a:t>Transit</a:t>
            </a:r>
          </a:p>
          <a:p>
            <a:r>
              <a:rPr lang="en-US" dirty="0" smtClean="0"/>
              <a:t>Photography</a:t>
            </a:r>
            <a:endParaRPr lang="en-US" dirty="0"/>
          </a:p>
        </p:txBody>
      </p:sp>
      <p:pic>
        <p:nvPicPr>
          <p:cNvPr id="7170" name="Picture 2" descr="http://arc.lib.montana.edu/brook-0771/objects/hres-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050" y="3396008"/>
            <a:ext cx="5528031" cy="3372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mountainx.com/wp-content/uploads/2014/06/01344u-color-1100x7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637" y="85459"/>
            <a:ext cx="4575363" cy="327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2168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Health &amp; Welfare</a:t>
            </a:r>
          </a:p>
        </p:txBody>
      </p:sp>
      <p:sp>
        <p:nvSpPr>
          <p:cNvPr id="83971" name="Rectangle 3"/>
          <p:cNvSpPr>
            <a:spLocks noGrp="1" noChangeArrowheads="1"/>
          </p:cNvSpPr>
          <p:nvPr>
            <p:ph idx="1"/>
          </p:nvPr>
        </p:nvSpPr>
        <p:spPr/>
        <p:txBody>
          <a:bodyPr/>
          <a:lstStyle/>
          <a:p>
            <a:pPr eaLnBrk="1" hangingPunct="1"/>
            <a:r>
              <a:rPr lang="en-US" altLang="en-US" sz="2800"/>
              <a:t>Smallpox vaccine</a:t>
            </a:r>
          </a:p>
          <a:p>
            <a:pPr eaLnBrk="1" hangingPunct="1"/>
            <a:r>
              <a:rPr lang="en-US" altLang="en-US" sz="2800"/>
              <a:t>Penicillin</a:t>
            </a:r>
          </a:p>
          <a:p>
            <a:pPr eaLnBrk="1" hangingPunct="1"/>
            <a:r>
              <a:rPr lang="en-US" altLang="en-US" sz="2800"/>
              <a:t>Antiseptics</a:t>
            </a:r>
          </a:p>
          <a:p>
            <a:pPr eaLnBrk="1" hangingPunct="1"/>
            <a:r>
              <a:rPr lang="en-US" altLang="en-US" sz="2800"/>
              <a:t>Salvation </a:t>
            </a:r>
          </a:p>
          <a:p>
            <a:pPr eaLnBrk="1" hangingPunct="1">
              <a:buFontTx/>
              <a:buNone/>
            </a:pPr>
            <a:r>
              <a:rPr lang="en-US" altLang="en-US" sz="2800"/>
              <a:t>	Army</a:t>
            </a:r>
          </a:p>
          <a:p>
            <a:pPr eaLnBrk="1" hangingPunct="1"/>
            <a:endParaRPr lang="en-US" altLang="en-US" smtClean="0"/>
          </a:p>
        </p:txBody>
      </p:sp>
      <p:pic>
        <p:nvPicPr>
          <p:cNvPr id="83972" name="Picture 4" descr="C:\DOCUME~1\Amy\LOCALS~1\Temp\~AUT000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430" y="3568064"/>
            <a:ext cx="4329113"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5" descr="C:\DOCUME~1\Amy\LOCALS~1\Temp\~AUT001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405" y="936655"/>
            <a:ext cx="2100262"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995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28650" y="365126"/>
            <a:ext cx="8412800" cy="1325563"/>
          </a:xfrm>
        </p:spPr>
        <p:txBody>
          <a:bodyPr/>
          <a:lstStyle/>
          <a:p>
            <a:pPr eaLnBrk="1" hangingPunct="1"/>
            <a:r>
              <a:rPr lang="en-US" altLang="en-US" dirty="0" smtClean="0"/>
              <a:t>What was the Industrial Revolution?</a:t>
            </a:r>
          </a:p>
        </p:txBody>
      </p:sp>
      <p:sp>
        <p:nvSpPr>
          <p:cNvPr id="55299" name="Content Placeholder 2"/>
          <p:cNvSpPr>
            <a:spLocks noGrp="1"/>
          </p:cNvSpPr>
          <p:nvPr>
            <p:ph idx="1"/>
          </p:nvPr>
        </p:nvSpPr>
        <p:spPr>
          <a:xfrm>
            <a:off x="589660" y="1825624"/>
            <a:ext cx="3932464" cy="4899915"/>
          </a:xfrm>
        </p:spPr>
        <p:txBody>
          <a:bodyPr>
            <a:normAutofit/>
          </a:bodyPr>
          <a:lstStyle/>
          <a:p>
            <a:pPr eaLnBrk="1" hangingPunct="1"/>
            <a:r>
              <a:rPr lang="en-US" altLang="en-US" dirty="0"/>
              <a:t>New manufacturing process that used machines (rather than humans)</a:t>
            </a:r>
          </a:p>
          <a:p>
            <a:pPr lvl="1" eaLnBrk="1" hangingPunct="1"/>
            <a:r>
              <a:rPr lang="en-US" altLang="en-US" dirty="0"/>
              <a:t>Helped end slavery</a:t>
            </a:r>
            <a:r>
              <a:rPr lang="en-US" altLang="en-US" dirty="0" smtClean="0"/>
              <a:t>!!!!!</a:t>
            </a:r>
            <a:endParaRPr lang="en-US" altLang="en-US" dirty="0"/>
          </a:p>
        </p:txBody>
      </p:sp>
      <p:pic>
        <p:nvPicPr>
          <p:cNvPr id="31746" name="Picture 2" descr="https://upload.wikimedia.org/wikipedia/commons/thumb/c/c3/Hartmann_Maschinenhalle_1868_%2801%29.jpg/220px-Hartmann_Maschinenhalle_1868_%28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238" y="4131088"/>
            <a:ext cx="3991463" cy="2594451"/>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s1.thingpic.com/images/sq/SeiLzBPgc256S4agCjSd5SCp.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187" y="1475245"/>
            <a:ext cx="4123567" cy="314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68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nystromeducation.com/itemimages/large/NYS3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5" y="388619"/>
            <a:ext cx="7595004" cy="6429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2519" y="209955"/>
            <a:ext cx="7886700" cy="510481"/>
          </a:xfrm>
          <a:solidFill>
            <a:schemeClr val="bg1"/>
          </a:solidFill>
        </p:spPr>
        <p:txBody>
          <a:bodyPr>
            <a:normAutofit fontScale="90000"/>
          </a:bodyPr>
          <a:lstStyle/>
          <a:p>
            <a:r>
              <a:rPr lang="en-US" dirty="0" smtClean="0"/>
              <a:t>Immigration to the United States</a:t>
            </a:r>
            <a:endParaRPr lang="en-US" dirty="0"/>
          </a:p>
        </p:txBody>
      </p:sp>
    </p:spTree>
    <p:extLst>
      <p:ext uri="{BB962C8B-B14F-4D97-AF65-F5344CB8AC3E}">
        <p14:creationId xmlns:p14="http://schemas.microsoft.com/office/powerpoint/2010/main" val="2811509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077200" cy="1143000"/>
          </a:xfrm>
        </p:spPr>
        <p:txBody>
          <a:bodyPr rtlCol="0">
            <a:normAutofit/>
          </a:bodyPr>
          <a:lstStyle/>
          <a:p>
            <a:pPr eaLnBrk="1" fontAlgn="auto" hangingPunct="1">
              <a:spcAft>
                <a:spcPts val="0"/>
              </a:spcAft>
              <a:defRPr/>
            </a:pPr>
            <a:r>
              <a:rPr lang="en-US" dirty="0" smtClean="0">
                <a:solidFill>
                  <a:schemeClr val="accent5">
                    <a:lumMod val="60000"/>
                    <a:lumOff val="40000"/>
                  </a:schemeClr>
                </a:solidFill>
                <a:ea typeface="ＭＳ Ｐゴシック" pitchFamily="34" charset="-128"/>
              </a:rPr>
              <a:t>Reflection Questions</a:t>
            </a:r>
          </a:p>
        </p:txBody>
      </p:sp>
      <p:sp>
        <p:nvSpPr>
          <p:cNvPr id="50179"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What </a:t>
            </a:r>
            <a:r>
              <a:rPr lang="en-US" altLang="en-US" b="1" dirty="0" smtClean="0">
                <a:ea typeface="ＭＳ Ｐゴシック" panose="020B0600070205080204" pitchFamily="34" charset="-128"/>
              </a:rPr>
              <a:t>social</a:t>
            </a:r>
            <a:r>
              <a:rPr lang="en-US" altLang="en-US" dirty="0" smtClean="0">
                <a:ea typeface="ＭＳ Ｐゴシック" panose="020B0600070205080204" pitchFamily="34" charset="-128"/>
              </a:rPr>
              <a:t>, </a:t>
            </a:r>
            <a:r>
              <a:rPr lang="en-US" altLang="en-US" b="1" dirty="0" smtClean="0">
                <a:ea typeface="ＭＳ Ｐゴシック" panose="020B0600070205080204" pitchFamily="34" charset="-128"/>
              </a:rPr>
              <a:t>economic</a:t>
            </a:r>
            <a:r>
              <a:rPr lang="en-US" altLang="en-US" dirty="0" smtClean="0">
                <a:ea typeface="ＭＳ Ｐゴシック" panose="020B0600070205080204" pitchFamily="34" charset="-128"/>
              </a:rPr>
              <a:t>, and </a:t>
            </a:r>
            <a:r>
              <a:rPr lang="en-US" altLang="en-US" b="1" dirty="0" smtClean="0">
                <a:ea typeface="ＭＳ Ｐゴシック" panose="020B0600070205080204" pitchFamily="34" charset="-128"/>
              </a:rPr>
              <a:t>environmental</a:t>
            </a:r>
            <a:r>
              <a:rPr lang="en-US" altLang="en-US" dirty="0" smtClean="0">
                <a:ea typeface="ＭＳ Ｐゴシック" panose="020B0600070205080204" pitchFamily="34" charset="-128"/>
              </a:rPr>
              <a:t> changes occurred as the US industrialized? </a:t>
            </a:r>
          </a:p>
          <a:p>
            <a:pPr lvl="1"/>
            <a:r>
              <a:rPr lang="en-US" altLang="en-US" dirty="0" smtClean="0">
                <a:ea typeface="ＭＳ Ｐゴシック" panose="020B0600070205080204" pitchFamily="34" charset="-128"/>
              </a:rPr>
              <a:t>Make a thinking map!</a:t>
            </a:r>
          </a:p>
        </p:txBody>
      </p:sp>
    </p:spTree>
    <p:extLst>
      <p:ext uri="{BB962C8B-B14F-4D97-AF65-F5344CB8AC3E}">
        <p14:creationId xmlns:p14="http://schemas.microsoft.com/office/powerpoint/2010/main" val="22464146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077200" cy="1143000"/>
          </a:xfrm>
        </p:spPr>
        <p:txBody>
          <a:bodyPr rtlCol="0">
            <a:normAutofit/>
          </a:bodyPr>
          <a:lstStyle/>
          <a:p>
            <a:pPr eaLnBrk="1" fontAlgn="auto" hangingPunct="1">
              <a:spcAft>
                <a:spcPts val="0"/>
              </a:spcAft>
              <a:defRPr/>
            </a:pPr>
            <a:r>
              <a:rPr lang="en-US" dirty="0" smtClean="0">
                <a:solidFill>
                  <a:schemeClr val="accent5">
                    <a:lumMod val="60000"/>
                    <a:lumOff val="40000"/>
                  </a:schemeClr>
                </a:solidFill>
                <a:ea typeface="ＭＳ Ｐゴシック" pitchFamily="34" charset="-128"/>
              </a:rPr>
              <a:t>Reflection Questions</a:t>
            </a:r>
          </a:p>
        </p:txBody>
      </p:sp>
      <p:sp>
        <p:nvSpPr>
          <p:cNvPr id="50179"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Denver is experiencing rapid urbanization. What are some similarities that you experienced in the game that you see presently in Denver? What is different?</a:t>
            </a:r>
          </a:p>
        </p:txBody>
      </p:sp>
    </p:spTree>
    <p:extLst>
      <p:ext uri="{BB962C8B-B14F-4D97-AF65-F5344CB8AC3E}">
        <p14:creationId xmlns:p14="http://schemas.microsoft.com/office/powerpoint/2010/main" val="12785879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2413"/>
            <a:ext cx="8077200" cy="1143000"/>
          </a:xfrm>
        </p:spPr>
        <p:txBody>
          <a:bodyPr rtlCol="0">
            <a:normAutofit/>
          </a:bodyPr>
          <a:lstStyle/>
          <a:p>
            <a:pPr eaLnBrk="1" fontAlgn="auto" hangingPunct="1">
              <a:spcAft>
                <a:spcPts val="0"/>
              </a:spcAft>
              <a:defRPr/>
            </a:pPr>
            <a:r>
              <a:rPr lang="en-US" dirty="0" smtClean="0">
                <a:solidFill>
                  <a:schemeClr val="accent5">
                    <a:lumMod val="60000"/>
                    <a:lumOff val="40000"/>
                  </a:schemeClr>
                </a:solidFill>
                <a:ea typeface="ＭＳ Ｐゴシック" pitchFamily="34" charset="-128"/>
              </a:rPr>
              <a:t>Short Answer Questions</a:t>
            </a:r>
          </a:p>
        </p:txBody>
      </p:sp>
      <p:sp>
        <p:nvSpPr>
          <p:cNvPr id="52227" name="Content Placeholder 2"/>
          <p:cNvSpPr>
            <a:spLocks noGrp="1"/>
          </p:cNvSpPr>
          <p:nvPr>
            <p:ph idx="1"/>
          </p:nvPr>
        </p:nvSpPr>
        <p:spPr/>
        <p:txBody>
          <a:bodyPr>
            <a:normAutofit fontScale="92500"/>
          </a:bodyPr>
          <a:lstStyle/>
          <a:p>
            <a:pPr marL="0" indent="0" eaLnBrk="1" hangingPunct="1">
              <a:buNone/>
            </a:pPr>
            <a:r>
              <a:rPr lang="en-US" altLang="en-US" dirty="0" smtClean="0">
                <a:ea typeface="ＭＳ Ｐゴシック" panose="020B0600070205080204" pitchFamily="34" charset="-128"/>
              </a:rPr>
              <a:t>“Identify and explain ONE effect of the Industrial Revolution.” </a:t>
            </a:r>
          </a:p>
          <a:p>
            <a:pPr marL="0" indent="0" eaLnBrk="1" hangingPunct="1">
              <a:buNone/>
            </a:pPr>
            <a:endParaRPr lang="en-US" altLang="en-US" sz="2800" dirty="0" smtClean="0">
              <a:ea typeface="ＭＳ Ｐゴシック" panose="020B0600070205080204" pitchFamily="34" charset="-128"/>
            </a:endParaRPr>
          </a:p>
          <a:p>
            <a:pPr eaLnBrk="1" hangingPunct="1"/>
            <a:r>
              <a:rPr lang="en-US" altLang="en-US" sz="2800" dirty="0" smtClean="0">
                <a:ea typeface="ＭＳ Ｐゴシック" panose="020B0600070205080204" pitchFamily="34" charset="-128"/>
              </a:rPr>
              <a:t>ACE</a:t>
            </a:r>
            <a:endParaRPr lang="en-US" altLang="en-US" sz="28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Answer. Cite. Explain.</a:t>
            </a:r>
          </a:p>
          <a:p>
            <a:pPr lvl="2" eaLnBrk="1" hangingPunct="1"/>
            <a:r>
              <a:rPr lang="en-US" altLang="en-US" sz="1800" dirty="0">
                <a:ea typeface="ＭＳ Ｐゴシック" panose="020B0600070205080204" pitchFamily="34" charset="-128"/>
              </a:rPr>
              <a:t>** when I say “cite,” I don’t mean cite a textbook. I mean provide evidence. But ACE is way cooler than APE. </a:t>
            </a:r>
            <a:r>
              <a:rPr lang="en-US" altLang="en-US" sz="1800" dirty="0">
                <a:ea typeface="ＭＳ Ｐゴシック" panose="020B0600070205080204" pitchFamily="34" charset="-128"/>
                <a:sym typeface="Wingdings" panose="05000000000000000000" pitchFamily="2" charset="2"/>
              </a:rPr>
              <a:t> </a:t>
            </a:r>
          </a:p>
          <a:p>
            <a:pPr lvl="2" eaLnBrk="1" hangingPunct="1"/>
            <a:r>
              <a:rPr lang="en-US" altLang="en-US" sz="1800" dirty="0">
                <a:ea typeface="ＭＳ Ｐゴシック" panose="020B0600070205080204" pitchFamily="34" charset="-128"/>
                <a:sym typeface="Wingdings" panose="05000000000000000000" pitchFamily="2" charset="2"/>
              </a:rPr>
              <a:t>Sentence stems!</a:t>
            </a:r>
          </a:p>
          <a:p>
            <a:pPr lvl="3" eaLnBrk="1" hangingPunct="1"/>
            <a:r>
              <a:rPr lang="en-US" altLang="en-US" sz="1600" dirty="0">
                <a:ea typeface="ＭＳ Ｐゴシック" panose="020B0600070205080204" pitchFamily="34" charset="-128"/>
                <a:sym typeface="Wingdings" panose="05000000000000000000" pitchFamily="2" charset="2"/>
              </a:rPr>
              <a:t>“One environmental effect of industrialization was _____. For example, _____. This was an effect because _____.”</a:t>
            </a:r>
            <a:endParaRPr lang="en-US" altLang="en-US" sz="16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PEEL</a:t>
            </a:r>
          </a:p>
          <a:p>
            <a:pPr lvl="1" eaLnBrk="1" hangingPunct="1"/>
            <a:r>
              <a:rPr lang="en-US" altLang="en-US" sz="2400" dirty="0">
                <a:ea typeface="ＭＳ Ｐゴシック" panose="020B0600070205080204" pitchFamily="34" charset="-128"/>
              </a:rPr>
              <a:t>Point. Evidence. Explain. Link back to prompt.</a:t>
            </a:r>
          </a:p>
        </p:txBody>
      </p:sp>
    </p:spTree>
    <p:extLst>
      <p:ext uri="{BB962C8B-B14F-4D97-AF65-F5344CB8AC3E}">
        <p14:creationId xmlns:p14="http://schemas.microsoft.com/office/powerpoint/2010/main" val="83104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smtClean="0"/>
              <a:t>Closure</a:t>
            </a:r>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charset="0"/>
              <a:buChar char="•"/>
              <a:defRPr/>
            </a:pPr>
            <a:r>
              <a:rPr lang="en-US" dirty="0"/>
              <a:t>Respond to </a:t>
            </a:r>
            <a:r>
              <a:rPr lang="en-US" b="1" dirty="0"/>
              <a:t>one</a:t>
            </a:r>
            <a:r>
              <a:rPr lang="en-US" dirty="0"/>
              <a:t> of the two </a:t>
            </a:r>
            <a:r>
              <a:rPr lang="en-US" dirty="0" smtClean="0"/>
              <a:t>prompts. Your response should be at least a five-sentence paragraph.</a:t>
            </a:r>
            <a:endParaRPr lang="en-US" dirty="0"/>
          </a:p>
          <a:p>
            <a:pPr eaLnBrk="1" fontAlgn="auto" hangingPunct="1">
              <a:spcAft>
                <a:spcPts val="0"/>
              </a:spcAft>
              <a:buFont typeface="Arial" charset="0"/>
              <a:buChar char="•"/>
              <a:defRPr/>
            </a:pPr>
            <a:r>
              <a:rPr lang="en-US" b="1" i="1" dirty="0">
                <a:solidFill>
                  <a:schemeClr val="accent1">
                    <a:lumMod val="60000"/>
                    <a:lumOff val="40000"/>
                  </a:schemeClr>
                </a:solidFill>
              </a:rPr>
              <a:t>Do you think we’re undergoing a new revolution? </a:t>
            </a:r>
          </a:p>
          <a:p>
            <a:pPr lvl="1" eaLnBrk="1" fontAlgn="auto" hangingPunct="1">
              <a:spcAft>
                <a:spcPts val="0"/>
              </a:spcAft>
              <a:buFont typeface="Arial" charset="0"/>
              <a:buChar char="•"/>
              <a:defRPr/>
            </a:pPr>
            <a:r>
              <a:rPr lang="en-US" dirty="0"/>
              <a:t>What would it be called? </a:t>
            </a:r>
          </a:p>
          <a:p>
            <a:pPr lvl="1" eaLnBrk="1" fontAlgn="auto" hangingPunct="1">
              <a:spcAft>
                <a:spcPts val="0"/>
              </a:spcAft>
              <a:buFont typeface="Arial" charset="0"/>
              <a:buChar char="•"/>
              <a:defRPr/>
            </a:pPr>
            <a:r>
              <a:rPr lang="en-US" dirty="0"/>
              <a:t>How will it impact society? </a:t>
            </a:r>
          </a:p>
          <a:p>
            <a:pPr lvl="1" eaLnBrk="1" fontAlgn="auto" hangingPunct="1">
              <a:spcAft>
                <a:spcPts val="0"/>
              </a:spcAft>
              <a:buFont typeface="Arial" charset="0"/>
              <a:buChar char="•"/>
              <a:defRPr/>
            </a:pPr>
            <a:r>
              <a:rPr lang="en-US" dirty="0"/>
              <a:t>What will history books write about your generation?</a:t>
            </a:r>
          </a:p>
          <a:p>
            <a:pPr eaLnBrk="1" fontAlgn="auto" hangingPunct="1">
              <a:spcAft>
                <a:spcPts val="0"/>
              </a:spcAft>
              <a:buFont typeface="Arial" charset="0"/>
              <a:buChar char="•"/>
              <a:defRPr/>
            </a:pPr>
            <a:r>
              <a:rPr lang="en-US" b="1" i="1" dirty="0">
                <a:solidFill>
                  <a:schemeClr val="accent1">
                    <a:lumMod val="60000"/>
                    <a:lumOff val="40000"/>
                  </a:schemeClr>
                </a:solidFill>
              </a:rPr>
              <a:t>Did the Industrial Revolution have more positive or negative consequences?</a:t>
            </a:r>
          </a:p>
          <a:p>
            <a:pPr lvl="1" eaLnBrk="1" fontAlgn="auto" hangingPunct="1">
              <a:spcAft>
                <a:spcPts val="0"/>
              </a:spcAft>
              <a:buFont typeface="Arial" charset="0"/>
              <a:buChar char="•"/>
              <a:defRPr/>
            </a:pPr>
            <a:r>
              <a:rPr lang="en-US" dirty="0"/>
              <a:t>Were the short-term atrocities negated by the long-term impacts</a:t>
            </a:r>
            <a:r>
              <a:rPr lang="en-US" dirty="0" smtClean="0"/>
              <a:t>?</a:t>
            </a:r>
            <a:endParaRPr lang="en-US" dirty="0"/>
          </a:p>
        </p:txBody>
      </p:sp>
    </p:spTree>
    <p:extLst>
      <p:ext uri="{BB962C8B-B14F-4D97-AF65-F5344CB8AC3E}">
        <p14:creationId xmlns:p14="http://schemas.microsoft.com/office/powerpoint/2010/main" val="113975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28650" y="365126"/>
            <a:ext cx="8412800" cy="1325563"/>
          </a:xfrm>
        </p:spPr>
        <p:txBody>
          <a:bodyPr/>
          <a:lstStyle/>
          <a:p>
            <a:pPr eaLnBrk="1" hangingPunct="1"/>
            <a:r>
              <a:rPr lang="en-US" altLang="en-US" dirty="0" smtClean="0"/>
              <a:t>What was the Industrial Revolution?</a:t>
            </a:r>
          </a:p>
        </p:txBody>
      </p:sp>
      <p:sp>
        <p:nvSpPr>
          <p:cNvPr id="55299" name="Content Placeholder 2"/>
          <p:cNvSpPr>
            <a:spLocks noGrp="1"/>
          </p:cNvSpPr>
          <p:nvPr>
            <p:ph idx="1"/>
          </p:nvPr>
        </p:nvSpPr>
        <p:spPr>
          <a:xfrm>
            <a:off x="589660" y="1825624"/>
            <a:ext cx="3932464" cy="4899915"/>
          </a:xfrm>
        </p:spPr>
        <p:txBody>
          <a:bodyPr>
            <a:normAutofit/>
          </a:bodyPr>
          <a:lstStyle/>
          <a:p>
            <a:pPr eaLnBrk="1" hangingPunct="1"/>
            <a:r>
              <a:rPr lang="en-US" altLang="en-US" dirty="0" smtClean="0"/>
              <a:t>What resources did </a:t>
            </a:r>
            <a:r>
              <a:rPr lang="en-US" altLang="en-US" dirty="0" smtClean="0"/>
              <a:t>the US need to fuel its industry?</a:t>
            </a:r>
            <a:endParaRPr lang="en-US" altLang="en-US" dirty="0"/>
          </a:p>
        </p:txBody>
      </p:sp>
      <p:pic>
        <p:nvPicPr>
          <p:cNvPr id="31746" name="Picture 2" descr="https://upload.wikimedia.org/wikipedia/commons/thumb/c/c3/Hartmann_Maschinenhalle_1868_%2801%29.jpg/220px-Hartmann_Maschinenhalle_1868_%280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238" y="4131088"/>
            <a:ext cx="3991463" cy="2594451"/>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s1.thingpic.com/images/sq/SeiLzBPgc256S4agCjSd5SCp.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187" y="1475245"/>
            <a:ext cx="4123567" cy="314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60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28650" y="365126"/>
            <a:ext cx="8412800" cy="1325563"/>
          </a:xfrm>
        </p:spPr>
        <p:txBody>
          <a:bodyPr/>
          <a:lstStyle/>
          <a:p>
            <a:pPr eaLnBrk="1" hangingPunct="1"/>
            <a:r>
              <a:rPr lang="en-US" altLang="en-US" dirty="0" smtClean="0"/>
              <a:t>What was the Industrial Revolution?</a:t>
            </a:r>
          </a:p>
        </p:txBody>
      </p:sp>
      <p:sp>
        <p:nvSpPr>
          <p:cNvPr id="55299" name="Content Placeholder 2"/>
          <p:cNvSpPr>
            <a:spLocks noGrp="1"/>
          </p:cNvSpPr>
          <p:nvPr>
            <p:ph idx="1"/>
          </p:nvPr>
        </p:nvSpPr>
        <p:spPr>
          <a:xfrm>
            <a:off x="182880" y="1825624"/>
            <a:ext cx="4339244" cy="4899915"/>
          </a:xfrm>
        </p:spPr>
        <p:txBody>
          <a:bodyPr>
            <a:normAutofit/>
          </a:bodyPr>
          <a:lstStyle/>
          <a:p>
            <a:pPr eaLnBrk="1" hangingPunct="1"/>
            <a:r>
              <a:rPr lang="en-US" altLang="en-US" dirty="0" smtClean="0"/>
              <a:t>What were benefits that came about as a result of the Industrial Revolution?</a:t>
            </a:r>
          </a:p>
          <a:p>
            <a:pPr eaLnBrk="1" hangingPunct="1"/>
            <a:endParaRPr lang="en-US" altLang="en-US" dirty="0"/>
          </a:p>
          <a:p>
            <a:pPr eaLnBrk="1" hangingPunct="1"/>
            <a:endParaRPr lang="en-US" altLang="en-US" dirty="0" smtClean="0"/>
          </a:p>
          <a:p>
            <a:pPr eaLnBrk="1" hangingPunct="1"/>
            <a:endParaRPr lang="en-US" altLang="en-US" dirty="0"/>
          </a:p>
          <a:p>
            <a:pPr eaLnBrk="1" hangingPunct="1"/>
            <a:r>
              <a:rPr lang="en-US" altLang="en-US" dirty="0" smtClean="0"/>
              <a:t>What were detriments?</a:t>
            </a:r>
            <a:endParaRPr lang="en-US" altLang="en-US" dirty="0"/>
          </a:p>
        </p:txBody>
      </p:sp>
      <p:pic>
        <p:nvPicPr>
          <p:cNvPr id="31746" name="Picture 2" descr="https://upload.wikimedia.org/wikipedia/commons/thumb/c/c3/Hartmann_Maschinenhalle_1868_%2801%29.jpg/220px-Hartmann_Maschinenhalle_1868_%28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238" y="4131088"/>
            <a:ext cx="3991463" cy="2594451"/>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s1.thingpic.com/images/sq/SeiLzBPgc256S4agCjSd5SCp.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187" y="1475245"/>
            <a:ext cx="4123567" cy="314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28650" y="365126"/>
            <a:ext cx="8412800" cy="1325563"/>
          </a:xfrm>
        </p:spPr>
        <p:txBody>
          <a:bodyPr/>
          <a:lstStyle/>
          <a:p>
            <a:pPr eaLnBrk="1" hangingPunct="1"/>
            <a:r>
              <a:rPr lang="en-US" altLang="en-US" dirty="0" smtClean="0"/>
              <a:t>What was the Industrial Revolution?</a:t>
            </a:r>
          </a:p>
        </p:txBody>
      </p:sp>
      <p:sp>
        <p:nvSpPr>
          <p:cNvPr id="55299" name="Content Placeholder 2"/>
          <p:cNvSpPr>
            <a:spLocks noGrp="1"/>
          </p:cNvSpPr>
          <p:nvPr>
            <p:ph idx="1"/>
          </p:nvPr>
        </p:nvSpPr>
        <p:spPr>
          <a:xfrm>
            <a:off x="182880" y="1825624"/>
            <a:ext cx="4339244" cy="4899915"/>
          </a:xfrm>
        </p:spPr>
        <p:txBody>
          <a:bodyPr>
            <a:normAutofit/>
          </a:bodyPr>
          <a:lstStyle/>
          <a:p>
            <a:pPr eaLnBrk="1" hangingPunct="1"/>
            <a:r>
              <a:rPr lang="en-US" altLang="en-US" dirty="0" smtClean="0"/>
              <a:t>Pros: </a:t>
            </a:r>
          </a:p>
          <a:p>
            <a:pPr eaLnBrk="1" hangingPunct="1"/>
            <a:endParaRPr lang="en-US" altLang="en-US" dirty="0" smtClean="0"/>
          </a:p>
          <a:p>
            <a:pPr eaLnBrk="1" hangingPunct="1"/>
            <a:r>
              <a:rPr lang="en-US" altLang="en-US" dirty="0" smtClean="0"/>
              <a:t>Increased production </a:t>
            </a:r>
            <a:r>
              <a:rPr lang="en-US" altLang="en-US" dirty="0" smtClean="0">
                <a:sym typeface="Wingdings" panose="05000000000000000000" pitchFamily="2" charset="2"/>
              </a:rPr>
              <a:t> </a:t>
            </a:r>
            <a:r>
              <a:rPr lang="en-US" altLang="en-US" dirty="0" smtClean="0"/>
              <a:t> </a:t>
            </a:r>
            <a:r>
              <a:rPr lang="en-US" altLang="en-US" dirty="0"/>
              <a:t>lowered costs of </a:t>
            </a:r>
            <a:r>
              <a:rPr lang="en-US" altLang="en-US" dirty="0" smtClean="0"/>
              <a:t>goods</a:t>
            </a:r>
          </a:p>
          <a:p>
            <a:pPr eaLnBrk="1" hangingPunct="1"/>
            <a:endParaRPr lang="en-US" altLang="en-US" dirty="0">
              <a:sym typeface="Wingdings" panose="05000000000000000000" pitchFamily="2" charset="2"/>
            </a:endParaRPr>
          </a:p>
          <a:p>
            <a:pPr eaLnBrk="1" hangingPunct="1"/>
            <a:r>
              <a:rPr lang="en-US" altLang="en-US" dirty="0" smtClean="0"/>
              <a:t>New technologies!</a:t>
            </a:r>
            <a:endParaRPr lang="en-US" altLang="en-US" dirty="0"/>
          </a:p>
        </p:txBody>
      </p:sp>
      <p:pic>
        <p:nvPicPr>
          <p:cNvPr id="31746" name="Picture 2" descr="https://upload.wikimedia.org/wikipedia/commons/thumb/c/c3/Hartmann_Maschinenhalle_1868_%2801%29.jpg/220px-Hartmann_Maschinenhalle_1868_%28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238" y="4131088"/>
            <a:ext cx="3991463" cy="2594451"/>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s1.thingpic.com/images/sq/SeiLzBPgc256S4agCjSd5SCp.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187" y="1475245"/>
            <a:ext cx="4123567" cy="314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530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4887</TotalTime>
  <Words>1538</Words>
  <Application>Microsoft Office PowerPoint</Application>
  <PresentationFormat>On-screen Show (4:3)</PresentationFormat>
  <Paragraphs>290</Paragraphs>
  <Slides>64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MS PGothic</vt:lpstr>
      <vt:lpstr>Arial</vt:lpstr>
      <vt:lpstr>Calibri</vt:lpstr>
      <vt:lpstr>Times New Roman</vt:lpstr>
      <vt:lpstr>Verdana</vt:lpstr>
      <vt:lpstr>Wingdings</vt:lpstr>
      <vt:lpstr>1_Office Theme</vt:lpstr>
      <vt:lpstr>Agenda</vt:lpstr>
      <vt:lpstr>PowerPoint Presentation</vt:lpstr>
      <vt:lpstr>Warm up</vt:lpstr>
      <vt:lpstr>Warm up</vt:lpstr>
      <vt:lpstr>THE INDUSTRIAL EAST</vt:lpstr>
      <vt:lpstr>What was the Industrial Revolution?</vt:lpstr>
      <vt:lpstr>What was the Industrial Revolution?</vt:lpstr>
      <vt:lpstr>What was the Industrial Revolution?</vt:lpstr>
      <vt:lpstr>What was the Industrial Revolution?</vt:lpstr>
      <vt:lpstr>Cons:  SHORT-TERM EFFECTS</vt:lpstr>
      <vt:lpstr>Urbanization</vt:lpstr>
      <vt:lpstr>PowerPoint Presentation</vt:lpstr>
      <vt:lpstr>PowerPoint Presentation</vt:lpstr>
      <vt:lpstr>Working Conditions and Wages</vt:lpstr>
      <vt:lpstr>QUICK DISCUSSION:</vt:lpstr>
      <vt:lpstr>Women in the Workforce</vt:lpstr>
      <vt:lpstr>Child Labor</vt:lpstr>
      <vt:lpstr>Child Labor</vt:lpstr>
      <vt:lpstr>PowerPoint Presentation</vt:lpstr>
      <vt:lpstr>Worker’s Ages in Cotton Mills</vt:lpstr>
      <vt:lpstr>QUICK DISCUSSION</vt:lpstr>
      <vt:lpstr>How Andrew Carnegie lived…  </vt:lpstr>
      <vt:lpstr>How JD Rockefeller lived…  </vt:lpstr>
      <vt:lpstr>Social Hierarchy Shift</vt:lpstr>
      <vt:lpstr>Rest of class:</vt:lpstr>
      <vt:lpstr>Warm up</vt:lpstr>
      <vt:lpstr>Long-term effects: positive things!</vt:lpstr>
      <vt:lpstr>Leisure</vt:lpstr>
      <vt:lpstr>Mass Culture</vt:lpstr>
      <vt:lpstr>Mass Culture</vt:lpstr>
      <vt:lpstr>Mass Culture</vt:lpstr>
      <vt:lpstr>Mass Culture</vt:lpstr>
      <vt:lpstr>Mass Culture</vt:lpstr>
      <vt:lpstr>Mass Culture</vt:lpstr>
      <vt:lpstr>Public Education</vt:lpstr>
      <vt:lpstr>New  Technology</vt:lpstr>
      <vt:lpstr>Health &amp; Welfare</vt:lpstr>
      <vt:lpstr>Agenda – 9/18</vt:lpstr>
      <vt:lpstr>Warm up</vt:lpstr>
      <vt:lpstr>Warm up</vt:lpstr>
      <vt:lpstr>PowerPoint Presentation</vt:lpstr>
      <vt:lpstr>PowerPoint Presentation</vt:lpstr>
      <vt:lpstr>QUICK DISCUSSION</vt:lpstr>
      <vt:lpstr>How did people respond to the changes and abuses of the Industrial Revolution?</vt:lpstr>
      <vt:lpstr>How did people respond to the changes and abuses of the Industrial Revolution?</vt:lpstr>
      <vt:lpstr>How did people respond to the changes and abuses of the Industrial Revolution?</vt:lpstr>
      <vt:lpstr>How did people respond to the changes and abuses of the Industrial Revolution?</vt:lpstr>
      <vt:lpstr>How did people respond to the changes and abuses of the Industrial Revolution?</vt:lpstr>
      <vt:lpstr>LONG-TERM EFFECTS </vt:lpstr>
      <vt:lpstr>Leisure</vt:lpstr>
      <vt:lpstr>Mass Culture</vt:lpstr>
      <vt:lpstr>Mass Culture</vt:lpstr>
      <vt:lpstr>Mass Culture</vt:lpstr>
      <vt:lpstr>Mass Culture</vt:lpstr>
      <vt:lpstr>Mass Culture</vt:lpstr>
      <vt:lpstr>Mass Culture</vt:lpstr>
      <vt:lpstr>Public Education</vt:lpstr>
      <vt:lpstr>New  Technology</vt:lpstr>
      <vt:lpstr>Health &amp; Welfare</vt:lpstr>
      <vt:lpstr>Immigration to the United States</vt:lpstr>
      <vt:lpstr>Reflection Questions</vt:lpstr>
      <vt:lpstr>Reflection Questions</vt:lpstr>
      <vt:lpstr>Short Answer Questions</vt:lpstr>
      <vt:lpstr>Closure</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Pool, Emily</dc:creator>
  <cp:lastModifiedBy>Pool, Emily</cp:lastModifiedBy>
  <cp:revision>12</cp:revision>
  <dcterms:created xsi:type="dcterms:W3CDTF">2019-09-16T16:12:43Z</dcterms:created>
  <dcterms:modified xsi:type="dcterms:W3CDTF">2019-09-20T01:40:29Z</dcterms:modified>
</cp:coreProperties>
</file>