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0"/>
  </p:notesMasterIdLst>
  <p:sldIdLst>
    <p:sldId id="283" r:id="rId2"/>
    <p:sldId id="335" r:id="rId3"/>
    <p:sldId id="337" r:id="rId4"/>
    <p:sldId id="284" r:id="rId5"/>
    <p:sldId id="308" r:id="rId6"/>
    <p:sldId id="309" r:id="rId7"/>
    <p:sldId id="310" r:id="rId8"/>
    <p:sldId id="334" r:id="rId9"/>
    <p:sldId id="312" r:id="rId10"/>
    <p:sldId id="313" r:id="rId11"/>
    <p:sldId id="316" r:id="rId12"/>
    <p:sldId id="317" r:id="rId13"/>
    <p:sldId id="318" r:id="rId14"/>
    <p:sldId id="319" r:id="rId15"/>
    <p:sldId id="311" r:id="rId16"/>
    <p:sldId id="333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9" r:id="rId25"/>
    <p:sldId id="330" r:id="rId26"/>
    <p:sldId id="327" r:id="rId27"/>
    <p:sldId id="328" r:id="rId28"/>
    <p:sldId id="336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89587" autoAdjust="0"/>
  </p:normalViewPr>
  <p:slideViewPr>
    <p:cSldViewPr>
      <p:cViewPr varScale="1">
        <p:scale>
          <a:sx n="70" d="100"/>
          <a:sy n="70" d="100"/>
        </p:scale>
        <p:origin x="54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8AF7F-6410-0646-9B43-EDDB693653A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81E18-D0FF-5744-BF78-21C33BFB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4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Super wealthy</a:t>
            </a:r>
          </a:p>
          <a:p>
            <a:r>
              <a:rPr lang="en-US" dirty="0" smtClean="0"/>
              <a:t>Wanted to find more in life, escaped his palace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81E18-D0FF-5744-BF78-21C33BFBBB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9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62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65AF42-0827-D54A-A03D-4189A880F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0083C-6352-5B47-BD7E-57692317F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2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BA431-A0AB-AE49-B8B9-D5A7727D7F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3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35600-3F1E-449E-A25C-CD575B74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0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95D12-1F53-B046-8015-F96C37FF9D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5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0836A-1897-A34F-8ADF-0E42677285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1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FAE63-800E-864E-B7E8-E7A5B74B6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2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EE8C3-C42A-F24C-8094-3B0B46203A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5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DFEA4-CF2B-C24E-AAF3-DB44892D02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0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F2917-C9E7-2042-9E25-46BE79A1C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6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56D7E-A1F5-504C-8A64-D425789EF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5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0F21E-B129-004D-A0DD-7149E8B5A2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3AA9F5C-0807-DE40-8DB3-38AD36FB8C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WORLD BELIEF SYSTEMS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2000" dirty="0" smtClean="0"/>
              <a:t>Religions, philosophies, belief systems</a:t>
            </a:r>
          </a:p>
          <a:p>
            <a:r>
              <a:rPr lang="en-US" sz="2000" dirty="0" smtClean="0"/>
              <a:t>(God or gods, and ways of life)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5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960433" cy="145075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ORGANIZATION OF SOCIETY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http://en.chessbase.com/Portals/4/files/news/2014/topical/india/sagarshah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2" y="1894060"/>
            <a:ext cx="5056595" cy="47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78182" y="2223238"/>
            <a:ext cx="3485569" cy="4387641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Caste system </a:t>
            </a:r>
            <a:r>
              <a:rPr lang="en-US" sz="3200" dirty="0" smtClean="0"/>
              <a:t>– social organization based on heredity</a:t>
            </a:r>
          </a:p>
          <a:p>
            <a:pPr lvl="1"/>
            <a:r>
              <a:rPr lang="en-US" sz="2800" dirty="0" smtClean="0"/>
              <a:t>And, originally, color of skin</a:t>
            </a:r>
          </a:p>
          <a:p>
            <a:r>
              <a:rPr lang="en-US" sz="2950" dirty="0" smtClean="0"/>
              <a:t>You are </a:t>
            </a:r>
            <a:r>
              <a:rPr lang="en-US" sz="2950" b="1" dirty="0" smtClean="0"/>
              <a:t>born into </a:t>
            </a:r>
            <a:r>
              <a:rPr lang="en-US" sz="2950" dirty="0" smtClean="0"/>
              <a:t>your caste</a:t>
            </a:r>
            <a:endParaRPr lang="en-US" sz="2950" dirty="0"/>
          </a:p>
          <a:p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960433" cy="145075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HINDUISM – MAJOR BELIEFS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78182" y="2223238"/>
            <a:ext cx="3485569" cy="4387641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KARMA: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smtClean="0"/>
              <a:t>if you do good things, good things will happen to you; if you do bad things, bad things will happen to you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4" y="2770909"/>
            <a:ext cx="5297327" cy="28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960433" cy="145075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HINDUISM – MAJOR BELIEFS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78182" y="2223238"/>
            <a:ext cx="3485569" cy="438764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DHARMA: </a:t>
            </a:r>
            <a:r>
              <a:rPr lang="en-US" sz="3200" dirty="0" smtClean="0"/>
              <a:t>fulfilling your </a:t>
            </a:r>
            <a:r>
              <a:rPr lang="en-US" sz="3200" dirty="0" err="1" smtClean="0"/>
              <a:t>castely</a:t>
            </a:r>
            <a:r>
              <a:rPr lang="en-US" sz="3200" dirty="0" smtClean="0"/>
              <a:t> duty</a:t>
            </a:r>
          </a:p>
          <a:p>
            <a:pPr lvl="1"/>
            <a:r>
              <a:rPr lang="en-US" sz="3050" dirty="0" smtClean="0"/>
              <a:t>If you’re a Brahmin, you’re a priest</a:t>
            </a:r>
          </a:p>
        </p:txBody>
      </p:sp>
      <p:pic>
        <p:nvPicPr>
          <p:cNvPr id="2050" name="Picture 2" descr="Image result for HINDUISM DHARMA L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4" y="2393343"/>
            <a:ext cx="3668279" cy="366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1108364" y="2765367"/>
            <a:ext cx="3147752" cy="2964873"/>
          </a:xfrm>
          <a:prstGeom prst="mathMultiply">
            <a:avLst>
              <a:gd name="adj1" fmla="val 11557"/>
            </a:avLst>
          </a:prstGeom>
          <a:solidFill>
            <a:srgbClr val="FF000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960433" cy="145075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HINDUISM – MAJOR BELIEFS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78182" y="2223238"/>
            <a:ext cx="3485569" cy="438764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SAMSARA</a:t>
            </a:r>
            <a:r>
              <a:rPr lang="en-US" sz="3200" b="1" dirty="0" smtClean="0"/>
              <a:t>:</a:t>
            </a:r>
          </a:p>
          <a:p>
            <a:pPr lvl="1"/>
            <a:r>
              <a:rPr lang="en-US" sz="2900" dirty="0" smtClean="0"/>
              <a:t>Circle of birth, life, death, and rebirth </a:t>
            </a:r>
          </a:p>
        </p:txBody>
      </p:sp>
      <p:pic>
        <p:nvPicPr>
          <p:cNvPr id="4098" name="Picture 2" descr="Image result for hinduism reincarnation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2" y="2208005"/>
            <a:ext cx="5186738" cy="38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960433" cy="145075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HINDUISM – MAJOR BELIEFS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52407" y="2223238"/>
            <a:ext cx="3111344" cy="4387641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MOKSHA</a:t>
            </a:r>
            <a:r>
              <a:rPr lang="en-US" sz="3200" b="1" dirty="0" smtClean="0"/>
              <a:t>:</a:t>
            </a:r>
          </a:p>
          <a:p>
            <a:pPr lvl="1"/>
            <a:r>
              <a:rPr lang="en-US" sz="2900" dirty="0" smtClean="0"/>
              <a:t>Release from samsara (the circle of birth, life, death, and rebirth)</a:t>
            </a:r>
          </a:p>
          <a:p>
            <a:pPr lvl="1"/>
            <a:r>
              <a:rPr lang="en-US" sz="2900" dirty="0" smtClean="0"/>
              <a:t>United with the divine</a:t>
            </a:r>
          </a:p>
        </p:txBody>
      </p:sp>
      <p:pic>
        <p:nvPicPr>
          <p:cNvPr id="5122" name="Picture 2" descr="Image result for hinduism reincarnation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2135634"/>
            <a:ext cx="5315008" cy="398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Personal worship of specific gods – </a:t>
            </a:r>
          </a:p>
          <a:p>
            <a:pPr lvl="1"/>
            <a:r>
              <a:rPr lang="en-US" sz="2650" dirty="0" smtClean="0"/>
              <a:t>No collective worship as a congregation of people</a:t>
            </a:r>
          </a:p>
          <a:p>
            <a:r>
              <a:rPr lang="en-US" sz="3050" i="1" dirty="0" smtClean="0"/>
              <a:t>Rat Temple!</a:t>
            </a:r>
          </a:p>
        </p:txBody>
      </p:sp>
    </p:spTree>
    <p:extLst>
      <p:ext uri="{BB962C8B-B14F-4D97-AF65-F5344CB8AC3E}">
        <p14:creationId xmlns:p14="http://schemas.microsoft.com/office/powerpoint/2010/main" val="24052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may contain: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419600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may contain: 1 person, smiling, sta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8862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may contain: 1 person, smiling, sit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001000" cy="53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1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960433" cy="145075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HINDUISM – SOCIAL IMPACTS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9105" y="2223238"/>
            <a:ext cx="7802880" cy="438764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Predict:</a:t>
            </a:r>
          </a:p>
          <a:p>
            <a:pPr lvl="1"/>
            <a:r>
              <a:rPr lang="en-US" sz="3600" dirty="0" smtClean="0"/>
              <a:t>What are the social impacts of Hinduism?</a:t>
            </a:r>
          </a:p>
        </p:txBody>
      </p:sp>
    </p:spTree>
    <p:extLst>
      <p:ext uri="{BB962C8B-B14F-4D97-AF65-F5344CB8AC3E}">
        <p14:creationId xmlns:p14="http://schemas.microsoft.com/office/powerpoint/2010/main" val="34077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960433" cy="145075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HINDUISM – SOCIAL IMPACTS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9105" y="2223238"/>
            <a:ext cx="7802880" cy="438764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Predict:</a:t>
            </a:r>
          </a:p>
          <a:p>
            <a:pPr lvl="1"/>
            <a:r>
              <a:rPr lang="en-US" sz="3600" dirty="0" smtClean="0"/>
              <a:t>Who will like Hinduism?</a:t>
            </a:r>
            <a:endParaRPr lang="en-US" sz="3600" dirty="0"/>
          </a:p>
          <a:p>
            <a:pPr lvl="1"/>
            <a:r>
              <a:rPr lang="en-US" sz="3600" dirty="0" smtClean="0"/>
              <a:t>Who won’t? </a:t>
            </a:r>
          </a:p>
        </p:txBody>
      </p:sp>
    </p:spTree>
    <p:extLst>
      <p:ext uri="{BB962C8B-B14F-4D97-AF65-F5344CB8AC3E}">
        <p14:creationId xmlns:p14="http://schemas.microsoft.com/office/powerpoint/2010/main" val="40416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ENTER:</a:t>
            </a:r>
            <a:br>
              <a:rPr lang="en-US" dirty="0" smtClean="0"/>
            </a:br>
            <a:r>
              <a:rPr lang="en-US" dirty="0" smtClean="0"/>
              <a:t>SIDDHARTHA GAUTAMA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r>
              <a:rPr lang="en-US" dirty="0" smtClean="0"/>
              <a:t>Born into a Brahmin family</a:t>
            </a:r>
          </a:p>
          <a:p>
            <a:r>
              <a:rPr lang="en-US" dirty="0" smtClean="0"/>
              <a:t>Seeks </a:t>
            </a:r>
            <a:r>
              <a:rPr lang="en-US" dirty="0"/>
              <a:t>to find a solution to suffering </a:t>
            </a:r>
            <a:r>
              <a:rPr lang="en-US" dirty="0" smtClean="0">
                <a:sym typeface="Wingdings" panose="05000000000000000000" pitchFamily="2" charset="2"/>
              </a:rPr>
              <a:t> reaches enlightenment</a:t>
            </a:r>
            <a:endParaRPr lang="en-US" dirty="0"/>
          </a:p>
        </p:txBody>
      </p:sp>
      <p:pic>
        <p:nvPicPr>
          <p:cNvPr id="1026" name="Picture 2" descr="Image result for siddhart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276600" cy="472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p of afro eur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1437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6172200" y="3886200"/>
            <a:ext cx="1219200" cy="1143000"/>
          </a:xfrm>
          <a:prstGeom prst="ellipse">
            <a:avLst/>
          </a:prstGeom>
          <a:solidFill>
            <a:schemeClr val="accent1"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72000" y="4343400"/>
            <a:ext cx="1219200" cy="1143000"/>
          </a:xfrm>
          <a:prstGeom prst="ellipse">
            <a:avLst/>
          </a:prstGeom>
          <a:solidFill>
            <a:schemeClr val="accent1"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6518620" flipV="1">
            <a:off x="5834333" y="2556972"/>
            <a:ext cx="2773538" cy="5063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4677428" flipV="1">
            <a:off x="3590791" y="2962410"/>
            <a:ext cx="2773538" cy="5063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457200"/>
            <a:ext cx="1981200" cy="1477328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East Asia (China):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Legalism,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Confucianism,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Daoism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457200"/>
            <a:ext cx="1981200" cy="1477328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South Asia (India and Nepal):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Hinduism and Buddhism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28600"/>
            <a:ext cx="3124200" cy="1754326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ORIGINS OF BELIEF SYSTEMS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9" grpId="0" animBg="1"/>
      <p:bldP spid="5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BUDDHIST TEACHINGS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Four Noble Truths</a:t>
            </a:r>
          </a:p>
          <a:p>
            <a:pPr lvl="1"/>
            <a:r>
              <a:rPr lang="en-US" dirty="0" smtClean="0"/>
              <a:t>All life is suffering</a:t>
            </a:r>
          </a:p>
          <a:p>
            <a:pPr lvl="1"/>
            <a:r>
              <a:rPr lang="en-US" dirty="0" smtClean="0"/>
              <a:t>Suffering is caused by desire</a:t>
            </a:r>
          </a:p>
          <a:p>
            <a:pPr lvl="1"/>
            <a:r>
              <a:rPr lang="en-US" dirty="0" smtClean="0"/>
              <a:t>To stop suffering, stop desiring</a:t>
            </a:r>
          </a:p>
          <a:p>
            <a:pPr lvl="1"/>
            <a:r>
              <a:rPr lang="en-US" dirty="0" smtClean="0"/>
              <a:t>You stop desiring by following the </a:t>
            </a:r>
            <a:r>
              <a:rPr lang="en-US" b="1" dirty="0" smtClean="0"/>
              <a:t>Eightfold Path </a:t>
            </a:r>
          </a:p>
          <a:p>
            <a:pPr lvl="2"/>
            <a:r>
              <a:rPr lang="en-US" dirty="0" smtClean="0"/>
              <a:t>right </a:t>
            </a:r>
            <a:r>
              <a:rPr lang="en-US" dirty="0"/>
              <a:t>view, right </a:t>
            </a:r>
            <a:r>
              <a:rPr lang="en-US" dirty="0" smtClean="0"/>
              <a:t>intention</a:t>
            </a:r>
            <a:r>
              <a:rPr lang="en-US" dirty="0"/>
              <a:t>, </a:t>
            </a:r>
            <a:r>
              <a:rPr lang="en-US" dirty="0" smtClean="0"/>
              <a:t>right speech</a:t>
            </a:r>
            <a:r>
              <a:rPr lang="en-US" dirty="0"/>
              <a:t>, right action, </a:t>
            </a:r>
            <a:r>
              <a:rPr lang="en-US" dirty="0" smtClean="0"/>
              <a:t>right livelihood</a:t>
            </a:r>
            <a:r>
              <a:rPr lang="en-US" dirty="0"/>
              <a:t>, right effort, right </a:t>
            </a:r>
            <a:r>
              <a:rPr lang="en-US" dirty="0" smtClean="0"/>
              <a:t>mindfulness</a:t>
            </a:r>
            <a:r>
              <a:rPr lang="en-US" dirty="0"/>
              <a:t>, </a:t>
            </a:r>
            <a:r>
              <a:rPr lang="en-US" dirty="0" smtClean="0"/>
              <a:t>right </a:t>
            </a:r>
            <a:r>
              <a:rPr lang="en-US" dirty="0"/>
              <a:t>concentration.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500" dirty="0"/>
              <a:t>Teachings of the Buddha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1690255"/>
            <a:ext cx="7543800" cy="469207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Influenced by Hinduism:</a:t>
            </a:r>
          </a:p>
          <a:p>
            <a:pPr lvl="1"/>
            <a:r>
              <a:rPr lang="en-US" sz="36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Karma</a:t>
            </a:r>
          </a:p>
          <a:p>
            <a:pPr lvl="1"/>
            <a:r>
              <a:rPr lang="en-US" sz="36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Samsara</a:t>
            </a:r>
          </a:p>
          <a:p>
            <a:pPr lvl="1"/>
            <a:r>
              <a:rPr lang="en-US" sz="3600" dirty="0" smtClean="0"/>
              <a:t>State of release from samsara</a:t>
            </a:r>
          </a:p>
          <a:p>
            <a:pPr lvl="2"/>
            <a:r>
              <a:rPr lang="en-US" sz="3300" dirty="0" smtClean="0"/>
              <a:t>Called “</a:t>
            </a:r>
            <a:r>
              <a:rPr lang="en-US" sz="33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nirvana</a:t>
            </a:r>
            <a:r>
              <a:rPr lang="en-US" sz="3300" dirty="0" smtClean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9939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500" dirty="0" smtClean="0"/>
              <a:t>Unique to Buddhism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717964"/>
            <a:ext cx="8617527" cy="5140035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D</a:t>
            </a:r>
            <a:r>
              <a:rPr lang="en-US" sz="3200" dirty="0" smtClean="0"/>
              <a:t>enies relevance of gods</a:t>
            </a:r>
          </a:p>
          <a:p>
            <a:pPr lvl="2"/>
            <a:r>
              <a:rPr lang="en-US" sz="3200" dirty="0" smtClean="0"/>
              <a:t>Some forms of Buddhism acknowledge a deity 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Denies caste system</a:t>
            </a:r>
          </a:p>
          <a:p>
            <a:pPr lvl="2"/>
            <a:r>
              <a:rPr lang="en-US" sz="2900" dirty="0" smtClean="0"/>
              <a:t>Promotes equality </a:t>
            </a:r>
          </a:p>
        </p:txBody>
      </p:sp>
    </p:spTree>
    <p:extLst>
      <p:ext uri="{BB962C8B-B14F-4D97-AF65-F5344CB8AC3E}">
        <p14:creationId xmlns:p14="http://schemas.microsoft.com/office/powerpoint/2010/main" val="29720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50" dirty="0" smtClean="0"/>
              <a:t>SOCIAL AND POLITICAL EFFECTS</a:t>
            </a:r>
            <a:endParaRPr lang="en-US" sz="49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3891" y="1945698"/>
            <a:ext cx="4470400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Indian </a:t>
            </a:r>
            <a:r>
              <a:rPr lang="en-US" sz="2400" b="1" dirty="0"/>
              <a:t>Emperor Asoka </a:t>
            </a:r>
            <a:r>
              <a:rPr lang="en-US" sz="2400" dirty="0"/>
              <a:t>(268-232 BCE) </a:t>
            </a:r>
            <a:r>
              <a:rPr lang="en-US" sz="2400" dirty="0" smtClean="0"/>
              <a:t>converts to Buddhism </a:t>
            </a:r>
            <a:r>
              <a:rPr lang="en-US" sz="2400" dirty="0" smtClean="0"/>
              <a:t>as </a:t>
            </a:r>
            <a:r>
              <a:rPr lang="en-US" sz="2400" dirty="0" smtClean="0"/>
              <a:t>a result of a his conquering of India</a:t>
            </a:r>
          </a:p>
          <a:p>
            <a:r>
              <a:rPr lang="en-US" sz="2400" dirty="0" smtClean="0"/>
              <a:t>Puts </a:t>
            </a:r>
            <a:r>
              <a:rPr lang="en-US" sz="2400" dirty="0"/>
              <a:t>power of the throne into </a:t>
            </a:r>
            <a:r>
              <a:rPr lang="en-US" sz="2400" dirty="0" smtClean="0"/>
              <a:t>spreading Buddhism</a:t>
            </a:r>
          </a:p>
          <a:p>
            <a:pPr lvl="1"/>
            <a:r>
              <a:rPr lang="en-US" sz="2400" dirty="0" smtClean="0"/>
              <a:t>Spreads it throughout India and Asia </a:t>
            </a:r>
          </a:p>
          <a:p>
            <a:pPr lvl="1"/>
            <a:r>
              <a:rPr lang="en-US" sz="2400" dirty="0" smtClean="0"/>
              <a:t>No deity – can be practiced alongside other belief systems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359" y="1939925"/>
            <a:ext cx="4426691" cy="41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50" dirty="0" smtClean="0"/>
              <a:t>SOCIAL EFFECTS</a:t>
            </a:r>
            <a:endParaRPr lang="en-US" sz="49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Buddhists live life free of material possessions</a:t>
            </a:r>
          </a:p>
          <a:p>
            <a:r>
              <a:rPr lang="en-US" sz="2400" dirty="0" smtClean="0"/>
              <a:t>Then – what’s the deal with the fat happy Buddha? </a:t>
            </a:r>
            <a:endParaRPr lang="en-US" sz="1800" dirty="0"/>
          </a:p>
        </p:txBody>
      </p:sp>
      <p:pic>
        <p:nvPicPr>
          <p:cNvPr id="1026" name="Picture 2" descr="Image result for fat budd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29516"/>
            <a:ext cx="4800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50" dirty="0" smtClean="0"/>
              <a:t>SOCIAL EFFECTS</a:t>
            </a:r>
            <a:endParaRPr lang="en-US" sz="49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SYNCRETISM</a:t>
            </a:r>
            <a:r>
              <a:rPr lang="en-US" sz="2400" dirty="0" smtClean="0"/>
              <a:t>!! As religions spread, they adopt customs of local cultures. </a:t>
            </a:r>
            <a:endParaRPr lang="en-US" sz="1800" dirty="0"/>
          </a:p>
        </p:txBody>
      </p:sp>
      <p:pic>
        <p:nvPicPr>
          <p:cNvPr id="1026" name="Picture 2" descr="Image result for fat budd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800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uddha gre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2601686" cy="431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of Buddhism &amp; Asoka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143000"/>
            <a:ext cx="830168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50" dirty="0" smtClean="0"/>
              <a:t>SOCIAL AND POLITICAL EFFECTS</a:t>
            </a:r>
            <a:endParaRPr lang="en-US" sz="49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3891" y="1945698"/>
            <a:ext cx="447040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During the Gupta Empire (after </a:t>
            </a:r>
            <a:r>
              <a:rPr lang="en-US" sz="3200" dirty="0" err="1" smtClean="0"/>
              <a:t>Maurya</a:t>
            </a:r>
            <a:r>
              <a:rPr lang="en-US" sz="3200" dirty="0" smtClean="0"/>
              <a:t>), India converts back to Hinduism</a:t>
            </a:r>
          </a:p>
          <a:p>
            <a:pPr lvl="1"/>
            <a:r>
              <a:rPr lang="en-US" sz="3600" dirty="0" smtClean="0"/>
              <a:t>Why?</a:t>
            </a:r>
            <a:endParaRPr lang="en-US" dirty="0"/>
          </a:p>
        </p:txBody>
      </p:sp>
      <p:pic>
        <p:nvPicPr>
          <p:cNvPr id="2050" name="Picture 2" descr="Image result for gupta 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18" y="2286356"/>
            <a:ext cx="4838700" cy="32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p of afro eur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1437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6172200" y="3886200"/>
            <a:ext cx="1219200" cy="1143000"/>
          </a:xfrm>
          <a:prstGeom prst="ellipse">
            <a:avLst/>
          </a:prstGeom>
          <a:solidFill>
            <a:schemeClr val="accent1"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72000" y="4343400"/>
            <a:ext cx="1219200" cy="1143000"/>
          </a:xfrm>
          <a:prstGeom prst="ellipse">
            <a:avLst/>
          </a:prstGeom>
          <a:solidFill>
            <a:schemeClr val="accent1"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67000" y="3581400"/>
            <a:ext cx="1219200" cy="1143000"/>
          </a:xfrm>
          <a:prstGeom prst="ellipse">
            <a:avLst/>
          </a:prstGeom>
          <a:solidFill>
            <a:schemeClr val="accent1"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6518620" flipV="1">
            <a:off x="5834333" y="2556972"/>
            <a:ext cx="2773538" cy="5063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4677428" flipV="1">
            <a:off x="3590791" y="2962410"/>
            <a:ext cx="2773538" cy="5063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3851316" flipV="1">
            <a:off x="1359959" y="2298909"/>
            <a:ext cx="2773538" cy="5063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457200"/>
            <a:ext cx="1981200" cy="1477328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East Asia (China):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Legalism,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Confucianism,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Daoism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457200"/>
            <a:ext cx="1981200" cy="1477328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South Asia (India and Nepal):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Hinduism and Buddhism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04800"/>
            <a:ext cx="1981200" cy="1477328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South Asia (India and Nepal):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Hinduism and Buddhism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answer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explain one similarity between Hinduism and Buddhism.</a:t>
            </a:r>
          </a:p>
          <a:p>
            <a:endParaRPr lang="en-US" dirty="0"/>
          </a:p>
          <a:p>
            <a:r>
              <a:rPr lang="en-US" dirty="0" smtClean="0"/>
              <a:t>Identify and explain one difference between Hinduism and Buddhism.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INDIAN BELIEF SYSTEMS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Quick discussion: </a:t>
            </a:r>
            <a:br>
              <a:rPr lang="en-US" dirty="0" smtClean="0"/>
            </a:br>
            <a:r>
              <a:rPr lang="en-US" dirty="0" smtClean="0"/>
              <a:t>What do you remember about India/the Indus Valley? 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H="1">
            <a:off x="7467600" y="3886200"/>
            <a:ext cx="315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34" y="293409"/>
            <a:ext cx="7886700" cy="1325563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1651" y="3541690"/>
            <a:ext cx="9022813" cy="1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8772" y="3374265"/>
            <a:ext cx="12879" cy="334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2" idx="2"/>
          </p:cNvCxnSpPr>
          <p:nvPr/>
        </p:nvCxnSpPr>
        <p:spPr>
          <a:xfrm flipH="1">
            <a:off x="9141585" y="3475955"/>
            <a:ext cx="25758" cy="69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122349" y="2713173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3300 BCE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90171" y="3133310"/>
            <a:ext cx="62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1500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998245" y="3368193"/>
            <a:ext cx="1" cy="313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50452" y="3368193"/>
            <a:ext cx="13069" cy="1224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4164" y="4509353"/>
            <a:ext cx="1302750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Aryan invasion;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Hinduism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4185" y="3152790"/>
            <a:ext cx="653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1300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19718" y="3330652"/>
            <a:ext cx="0" cy="1299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85160" y="4640139"/>
            <a:ext cx="1519727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Buddhism </a:t>
            </a:r>
            <a:r>
              <a:rPr lang="en-US" sz="1600" b="1" dirty="0" smtClean="0"/>
              <a:t>established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69653" y="3103867"/>
            <a:ext cx="500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500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946443" y="3316139"/>
            <a:ext cx="0" cy="385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26962" y="3350482"/>
            <a:ext cx="3150" cy="2240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72104" y="3357487"/>
            <a:ext cx="0" cy="426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30343" y="3349046"/>
            <a:ext cx="0" cy="385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46443" y="3674829"/>
            <a:ext cx="1531568" cy="64633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MAURYAN EMPIRE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696378" y="3091194"/>
            <a:ext cx="500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324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80047" y="3084652"/>
            <a:ext cx="500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272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772" y="3694074"/>
            <a:ext cx="1879473" cy="64633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INDUS VALLEY CIV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878449" y="5590510"/>
            <a:ext cx="1532664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Ashoka</a:t>
            </a:r>
            <a:r>
              <a:rPr lang="en-US" sz="1600" b="1" dirty="0" smtClean="0"/>
              <a:t> and Buddhism in India</a:t>
            </a:r>
            <a:endParaRPr lang="en-US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205261" y="3088877"/>
            <a:ext cx="500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158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003612" y="3694109"/>
            <a:ext cx="1963097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REGIONAL KINGDOMS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03178" y="3681371"/>
            <a:ext cx="1937857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REGIONAL KINGDOMS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05310" y="3082505"/>
            <a:ext cx="250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8557036" y="3374862"/>
            <a:ext cx="0" cy="385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76750" y="3359504"/>
            <a:ext cx="0" cy="385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926685" y="3097265"/>
            <a:ext cx="500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320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441035" y="3681370"/>
            <a:ext cx="1149291" cy="58477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GUPTA EMPIRE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8323749" y="3122431"/>
            <a:ext cx="500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550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9124872" y="3323827"/>
            <a:ext cx="0" cy="385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91400" y="4724400"/>
            <a:ext cx="130275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Return to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Hinduism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ARYAN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1500 BCE, Indo-Europeans settle into India </a:t>
            </a:r>
            <a:endParaRPr lang="en-US" sz="3200" dirty="0"/>
          </a:p>
        </p:txBody>
      </p:sp>
      <p:pic>
        <p:nvPicPr>
          <p:cNvPr id="1026" name="Picture 2" descr="Image result for aryan inva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62" y="2987631"/>
            <a:ext cx="54102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0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Hinduism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681" y="2096549"/>
            <a:ext cx="5115887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</a:t>
            </a:r>
            <a:r>
              <a:rPr lang="en-US" sz="2800" dirty="0" smtClean="0"/>
              <a:t>universal creator – Brahman</a:t>
            </a:r>
          </a:p>
          <a:p>
            <a:pPr lvl="1"/>
            <a:r>
              <a:rPr lang="en-US" sz="2650" dirty="0" smtClean="0"/>
              <a:t>Exists in many different forms</a:t>
            </a:r>
          </a:p>
          <a:p>
            <a:pPr lvl="1"/>
            <a:r>
              <a:rPr lang="en-US" sz="2400" dirty="0" smtClean="0"/>
              <a:t>Vishnu, Shiva</a:t>
            </a:r>
          </a:p>
          <a:p>
            <a:r>
              <a:rPr lang="en-US" sz="2800" dirty="0" smtClean="0"/>
              <a:t>Sacred Texts</a:t>
            </a:r>
          </a:p>
          <a:p>
            <a:pPr lvl="1"/>
            <a:r>
              <a:rPr lang="en-US" sz="2400" i="1" dirty="0" smtClean="0"/>
              <a:t>Vedas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Bhagvad</a:t>
            </a:r>
            <a:r>
              <a:rPr lang="en-US" sz="2400" i="1" dirty="0" smtClean="0"/>
              <a:t> Gita</a:t>
            </a:r>
            <a:r>
              <a:rPr lang="en-US" sz="2400" dirty="0" smtClean="0"/>
              <a:t>, </a:t>
            </a:r>
            <a:r>
              <a:rPr lang="en-US" sz="2400" i="1" dirty="0" smtClean="0"/>
              <a:t>Upanishads</a:t>
            </a:r>
          </a:p>
        </p:txBody>
      </p:sp>
      <p:pic>
        <p:nvPicPr>
          <p:cNvPr id="24580" name="Picture 8" descr="Sh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0015" y="2099041"/>
            <a:ext cx="2667364" cy="35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5788404" y="5835650"/>
            <a:ext cx="32031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Shiva, the Destroyer</a:t>
            </a:r>
          </a:p>
        </p:txBody>
      </p:sp>
    </p:spTree>
    <p:extLst>
      <p:ext uri="{BB962C8B-B14F-4D97-AF65-F5344CB8AC3E}">
        <p14:creationId xmlns:p14="http://schemas.microsoft.com/office/powerpoint/2010/main" val="28052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Hinduism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681" y="2096549"/>
            <a:ext cx="5115887" cy="4572000"/>
          </a:xfrm>
        </p:spPr>
        <p:txBody>
          <a:bodyPr>
            <a:normAutofit/>
          </a:bodyPr>
          <a:lstStyle/>
          <a:p>
            <a:r>
              <a:rPr lang="en-US" sz="2800" i="1" dirty="0"/>
              <a:t>Polytheistic? Monistic? </a:t>
            </a:r>
          </a:p>
        </p:txBody>
      </p:sp>
      <p:pic>
        <p:nvPicPr>
          <p:cNvPr id="24580" name="Picture 8" descr="Sh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0015" y="2099041"/>
            <a:ext cx="2667364" cy="35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5788404" y="5835650"/>
            <a:ext cx="32031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Shiva, the Destroyer</a:t>
            </a:r>
          </a:p>
        </p:txBody>
      </p:sp>
    </p:spTree>
    <p:extLst>
      <p:ext uri="{BB962C8B-B14F-4D97-AF65-F5344CB8AC3E}">
        <p14:creationId xmlns:p14="http://schemas.microsoft.com/office/powerpoint/2010/main" val="16834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Hinduism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681" y="2096549"/>
            <a:ext cx="5115887" cy="4572000"/>
          </a:xfrm>
        </p:spPr>
        <p:txBody>
          <a:bodyPr>
            <a:normAutofit/>
          </a:bodyPr>
          <a:lstStyle/>
          <a:p>
            <a:r>
              <a:rPr lang="en-US" sz="2800" dirty="0"/>
              <a:t>All part of one being –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atman</a:t>
            </a:r>
            <a:r>
              <a:rPr lang="en-US" sz="2800" dirty="0" smtClean="0"/>
              <a:t>, the </a:t>
            </a:r>
            <a:r>
              <a:rPr lang="en-US" sz="2800" dirty="0"/>
              <a:t>inner soul </a:t>
            </a:r>
            <a:endParaRPr lang="en-US" sz="2800" i="1" dirty="0"/>
          </a:p>
          <a:p>
            <a:pPr lvl="1"/>
            <a:r>
              <a:rPr lang="en-US" sz="2500" dirty="0" smtClean="0"/>
              <a:t>Nothing is ever completely destroyed until Shiva destroys humanity</a:t>
            </a:r>
          </a:p>
          <a:p>
            <a:pPr marL="342900" lvl="2" indent="0">
              <a:buNone/>
            </a:pPr>
            <a:r>
              <a:rPr lang="en-US" sz="2350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350" dirty="0" smtClean="0">
                <a:solidFill>
                  <a:schemeClr val="tx2">
                    <a:lumMod val="50000"/>
                  </a:schemeClr>
                </a:solidFill>
              </a:rPr>
              <a:t> reincarnation</a:t>
            </a:r>
          </a:p>
          <a:p>
            <a:pPr lvl="1"/>
            <a:r>
              <a:rPr lang="en-US" sz="2500" dirty="0" smtClean="0"/>
              <a:t>Vegetarians (mostly)</a:t>
            </a:r>
          </a:p>
        </p:txBody>
      </p:sp>
      <p:pic>
        <p:nvPicPr>
          <p:cNvPr id="24580" name="Picture 8" descr="Sh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0015" y="2099041"/>
            <a:ext cx="2667364" cy="35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5788404" y="5835650"/>
            <a:ext cx="32031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Shiva, the Destroyer</a:t>
            </a:r>
          </a:p>
        </p:txBody>
      </p:sp>
    </p:spTree>
    <p:extLst>
      <p:ext uri="{BB962C8B-B14F-4D97-AF65-F5344CB8AC3E}">
        <p14:creationId xmlns:p14="http://schemas.microsoft.com/office/powerpoint/2010/main" val="21505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10203761">
  <a:themeElements>
    <a:clrScheme name="Office Theme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ustom 1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TM10203761</Template>
  <TotalTime>2437</TotalTime>
  <Words>602</Words>
  <Application>Microsoft Office PowerPoint</Application>
  <PresentationFormat>On-screen Show (4:3)</PresentationFormat>
  <Paragraphs>127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Cambria</vt:lpstr>
      <vt:lpstr>Century Gothic</vt:lpstr>
      <vt:lpstr>Verdana</vt:lpstr>
      <vt:lpstr>Wingdings</vt:lpstr>
      <vt:lpstr>TM10203761</vt:lpstr>
      <vt:lpstr>WORLD BELIEF SYSTEMS</vt:lpstr>
      <vt:lpstr>PowerPoint Presentation</vt:lpstr>
      <vt:lpstr>Short answer questions</vt:lpstr>
      <vt:lpstr>INDIAN BELIEF SYSTEMS</vt:lpstr>
      <vt:lpstr>TIMELINE</vt:lpstr>
      <vt:lpstr>ARYAN migration</vt:lpstr>
      <vt:lpstr>Hinduism</vt:lpstr>
      <vt:lpstr>Hinduism</vt:lpstr>
      <vt:lpstr>Hinduism</vt:lpstr>
      <vt:lpstr>ORGANIZATION OF SOCIETY</vt:lpstr>
      <vt:lpstr>HINDUISM – MAJOR BELIEFS </vt:lpstr>
      <vt:lpstr>HINDUISM – MAJOR BELIEFS </vt:lpstr>
      <vt:lpstr>HINDUISM – MAJOR BELIEFS </vt:lpstr>
      <vt:lpstr>HINDUISM – MAJOR BELIEFS </vt:lpstr>
      <vt:lpstr>Hinduism</vt:lpstr>
      <vt:lpstr>PowerPoint Presentation</vt:lpstr>
      <vt:lpstr>HINDUISM – SOCIAL IMPACTS</vt:lpstr>
      <vt:lpstr>HINDUISM – SOCIAL IMPACTS</vt:lpstr>
      <vt:lpstr>ENTER: SIDDHARTHA GAUTAMA</vt:lpstr>
      <vt:lpstr>BUDDHIST TEACHINGS</vt:lpstr>
      <vt:lpstr>Teachings of the Buddha</vt:lpstr>
      <vt:lpstr>Unique to Buddhism</vt:lpstr>
      <vt:lpstr>SOCIAL AND POLITICAL EFFECTS</vt:lpstr>
      <vt:lpstr>SOCIAL EFFECTS</vt:lpstr>
      <vt:lpstr>SOCIAL EFFECTS</vt:lpstr>
      <vt:lpstr>Spread of Buddhism &amp; Asoka</vt:lpstr>
      <vt:lpstr>SOCIAL AND POLITICAL EFFECTS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5: THE ISLAMIC WORLD</dc:title>
  <dc:subject/>
  <dc:creator>Pool, Emily N</dc:creator>
  <cp:keywords/>
  <dc:description/>
  <cp:lastModifiedBy>Pool, Emily</cp:lastModifiedBy>
  <cp:revision>39</cp:revision>
  <cp:lastPrinted>1601-01-01T00:00:00Z</cp:lastPrinted>
  <dcterms:created xsi:type="dcterms:W3CDTF">1601-01-01T00:00:00Z</dcterms:created>
  <dcterms:modified xsi:type="dcterms:W3CDTF">2019-08-29T15:52:46Z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TC102037611033</vt:lpwstr>
  </property>
</Properties>
</file>